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Montserrat Light" panose="020B0604020202020204" charset="-52"/>
      <p:regular r:id="rId41"/>
      <p:bold r:id="rId42"/>
      <p:italic r:id="rId43"/>
      <p:boldItalic r:id="rId44"/>
    </p:embeddedFont>
    <p:embeddedFont>
      <p:font typeface="Poppins" panose="020B0604020202020204" charset="0"/>
      <p:regular r:id="rId45"/>
      <p:bold r:id="rId46"/>
      <p:italic r:id="rId47"/>
      <p:boldItalic r:id="rId48"/>
    </p:embeddedFont>
    <p:embeddedFont>
      <p:font typeface="Merriweather" panose="020B0604020202020204" charset="-52"/>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h8N0BgiQUaZ+51H2j7+/lE9zN1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31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40"/>
          <p:cNvGrpSpPr/>
          <p:nvPr/>
        </p:nvGrpSpPr>
        <p:grpSpPr>
          <a:xfrm flipH="1">
            <a:off x="912725" y="0"/>
            <a:ext cx="8231275" cy="4331550"/>
            <a:chOff x="0" y="0"/>
            <a:chExt cx="8231275" cy="4331550"/>
          </a:xfrm>
        </p:grpSpPr>
        <p:pic>
          <p:nvPicPr>
            <p:cNvPr id="11" name="Google Shape;11;p40"/>
            <p:cNvPicPr preferRelativeResize="0"/>
            <p:nvPr/>
          </p:nvPicPr>
          <p:blipFill rotWithShape="1">
            <a:blip r:embed="rId2">
              <a:alphaModFix/>
            </a:blip>
            <a:srcRect/>
            <a:stretch/>
          </p:blipFill>
          <p:spPr>
            <a:xfrm>
              <a:off x="685975" y="3434875"/>
              <a:ext cx="1371975" cy="896675"/>
            </a:xfrm>
            <a:prstGeom prst="rect">
              <a:avLst/>
            </a:prstGeom>
            <a:noFill/>
            <a:ln>
              <a:noFill/>
            </a:ln>
          </p:spPr>
        </p:pic>
        <p:grpSp>
          <p:nvGrpSpPr>
            <p:cNvPr id="12" name="Google Shape;12;p40"/>
            <p:cNvGrpSpPr/>
            <p:nvPr/>
          </p:nvGrpSpPr>
          <p:grpSpPr>
            <a:xfrm>
              <a:off x="0" y="2747250"/>
              <a:ext cx="3429750" cy="896675"/>
              <a:chOff x="0" y="0"/>
              <a:chExt cx="3429750" cy="896675"/>
            </a:xfrm>
          </p:grpSpPr>
          <p:pic>
            <p:nvPicPr>
              <p:cNvPr id="13" name="Google Shape;13;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4" name="Google Shape;14;p4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15" name="Google Shape;15;p40"/>
            <p:cNvGrpSpPr/>
            <p:nvPr/>
          </p:nvGrpSpPr>
          <p:grpSpPr>
            <a:xfrm>
              <a:off x="685975" y="2061250"/>
              <a:ext cx="3429750" cy="896675"/>
              <a:chOff x="0" y="0"/>
              <a:chExt cx="3429750" cy="896675"/>
            </a:xfrm>
          </p:grpSpPr>
          <p:pic>
            <p:nvPicPr>
              <p:cNvPr id="16" name="Google Shape;16;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7" name="Google Shape;17;p4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18" name="Google Shape;18;p40"/>
            <p:cNvGrpSpPr/>
            <p:nvPr/>
          </p:nvGrpSpPr>
          <p:grpSpPr>
            <a:xfrm>
              <a:off x="0" y="1373625"/>
              <a:ext cx="3429750" cy="896675"/>
              <a:chOff x="0" y="0"/>
              <a:chExt cx="3429750" cy="896675"/>
            </a:xfrm>
          </p:grpSpPr>
          <p:pic>
            <p:nvPicPr>
              <p:cNvPr id="19" name="Google Shape;19;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0" name="Google Shape;20;p4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21" name="Google Shape;21;p40"/>
            <p:cNvGrpSpPr/>
            <p:nvPr/>
          </p:nvGrpSpPr>
          <p:grpSpPr>
            <a:xfrm>
              <a:off x="685975" y="687625"/>
              <a:ext cx="7545300" cy="896675"/>
              <a:chOff x="0" y="0"/>
              <a:chExt cx="7545300" cy="896675"/>
            </a:xfrm>
          </p:grpSpPr>
          <p:pic>
            <p:nvPicPr>
              <p:cNvPr id="22" name="Google Shape;22;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3" name="Google Shape;23;p40"/>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4" name="Google Shape;24;p4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5" name="Google Shape;25;p4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26" name="Google Shape;26;p40"/>
            <p:cNvGrpSpPr/>
            <p:nvPr/>
          </p:nvGrpSpPr>
          <p:grpSpPr>
            <a:xfrm>
              <a:off x="0" y="0"/>
              <a:ext cx="7545300" cy="896675"/>
              <a:chOff x="0" y="0"/>
              <a:chExt cx="7545300" cy="896675"/>
            </a:xfrm>
          </p:grpSpPr>
          <p:pic>
            <p:nvPicPr>
              <p:cNvPr id="27" name="Google Shape;27;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8" name="Google Shape;28;p40"/>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9" name="Google Shape;29;p4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0" name="Google Shape;30;p4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sp>
        <p:nvSpPr>
          <p:cNvPr id="31" name="Google Shape;31;p40"/>
          <p:cNvSpPr txBox="1">
            <a:spLocks noGrp="1"/>
          </p:cNvSpPr>
          <p:nvPr>
            <p:ph type="ctrTitle"/>
          </p:nvPr>
        </p:nvSpPr>
        <p:spPr>
          <a:xfrm>
            <a:off x="2027622" y="1953315"/>
            <a:ext cx="5073300" cy="1159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32" name="Google Shape;32;p40"/>
          <p:cNvGrpSpPr/>
          <p:nvPr/>
        </p:nvGrpSpPr>
        <p:grpSpPr>
          <a:xfrm flipH="1">
            <a:off x="0" y="3088098"/>
            <a:ext cx="4115725" cy="2270300"/>
            <a:chOff x="4115550" y="2061250"/>
            <a:chExt cx="4115725" cy="2270300"/>
          </a:xfrm>
        </p:grpSpPr>
        <p:grpSp>
          <p:nvGrpSpPr>
            <p:cNvPr id="33" name="Google Shape;33;p40"/>
            <p:cNvGrpSpPr/>
            <p:nvPr/>
          </p:nvGrpSpPr>
          <p:grpSpPr>
            <a:xfrm>
              <a:off x="4801525" y="3434875"/>
              <a:ext cx="3429750" cy="896675"/>
              <a:chOff x="4115550" y="0"/>
              <a:chExt cx="3429750" cy="896675"/>
            </a:xfrm>
          </p:grpSpPr>
          <p:pic>
            <p:nvPicPr>
              <p:cNvPr id="34" name="Google Shape;34;p4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5" name="Google Shape;35;p4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36" name="Google Shape;36;p40"/>
            <p:cNvGrpSpPr/>
            <p:nvPr/>
          </p:nvGrpSpPr>
          <p:grpSpPr>
            <a:xfrm>
              <a:off x="4115550" y="2747250"/>
              <a:ext cx="3429750" cy="896675"/>
              <a:chOff x="4115550" y="0"/>
              <a:chExt cx="3429750" cy="896675"/>
            </a:xfrm>
          </p:grpSpPr>
          <p:pic>
            <p:nvPicPr>
              <p:cNvPr id="37" name="Google Shape;37;p4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8" name="Google Shape;38;p40"/>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39" name="Google Shape;39;p40"/>
            <p:cNvPicPr preferRelativeResize="0"/>
            <p:nvPr/>
          </p:nvPicPr>
          <p:blipFill rotWithShape="1">
            <a:blip r:embed="rId2">
              <a:alphaModFix/>
            </a:blip>
            <a:srcRect/>
            <a:stretch/>
          </p:blipFill>
          <p:spPr>
            <a:xfrm>
              <a:off x="6859300" y="2061250"/>
              <a:ext cx="1371975" cy="89667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41"/>
          <p:cNvGrpSpPr/>
          <p:nvPr/>
        </p:nvGrpSpPr>
        <p:grpSpPr>
          <a:xfrm flipH="1">
            <a:off x="4363775" y="-3213"/>
            <a:ext cx="4780225" cy="2116171"/>
            <a:chOff x="0" y="0"/>
            <a:chExt cx="5072934" cy="2245751"/>
          </a:xfrm>
        </p:grpSpPr>
        <p:pic>
          <p:nvPicPr>
            <p:cNvPr id="42" name="Google Shape;42;p41"/>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43" name="Google Shape;43;p41"/>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44" name="Google Shape;44;p41"/>
            <p:cNvGrpSpPr/>
            <p:nvPr/>
          </p:nvGrpSpPr>
          <p:grpSpPr>
            <a:xfrm>
              <a:off x="0" y="846565"/>
              <a:ext cx="3381962" cy="552621"/>
              <a:chOff x="0" y="0"/>
              <a:chExt cx="5487525" cy="896675"/>
            </a:xfrm>
          </p:grpSpPr>
          <p:pic>
            <p:nvPicPr>
              <p:cNvPr id="45" name="Google Shape;45;p4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46" name="Google Shape;46;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47" name="Google Shape;47;p41"/>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48" name="Google Shape;48;p41"/>
            <p:cNvGrpSpPr/>
            <p:nvPr/>
          </p:nvGrpSpPr>
          <p:grpSpPr>
            <a:xfrm>
              <a:off x="422766" y="423783"/>
              <a:ext cx="4650168" cy="552621"/>
              <a:chOff x="0" y="0"/>
              <a:chExt cx="7545300" cy="896675"/>
            </a:xfrm>
          </p:grpSpPr>
          <p:pic>
            <p:nvPicPr>
              <p:cNvPr id="49" name="Google Shape;49;p4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50" name="Google Shape;50;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51" name="Google Shape;51;p41"/>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52" name="Google Shape;52;p41"/>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53" name="Google Shape;53;p41"/>
            <p:cNvGrpSpPr/>
            <p:nvPr/>
          </p:nvGrpSpPr>
          <p:grpSpPr>
            <a:xfrm>
              <a:off x="0" y="0"/>
              <a:ext cx="4650168" cy="552621"/>
              <a:chOff x="0" y="0"/>
              <a:chExt cx="7545300" cy="896675"/>
            </a:xfrm>
          </p:grpSpPr>
          <p:pic>
            <p:nvPicPr>
              <p:cNvPr id="54" name="Google Shape;54;p4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55" name="Google Shape;55;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56" name="Google Shape;56;p41"/>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57" name="Google Shape;57;p41"/>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58" name="Google Shape;58;p41"/>
          <p:cNvGrpSpPr/>
          <p:nvPr/>
        </p:nvGrpSpPr>
        <p:grpSpPr>
          <a:xfrm flipH="1">
            <a:off x="6" y="3953174"/>
            <a:ext cx="2390164" cy="1318453"/>
            <a:chOff x="6607482" y="3879952"/>
            <a:chExt cx="2536521" cy="1399186"/>
          </a:xfrm>
        </p:grpSpPr>
        <p:grpSp>
          <p:nvGrpSpPr>
            <p:cNvPr id="59" name="Google Shape;59;p41"/>
            <p:cNvGrpSpPr/>
            <p:nvPr/>
          </p:nvGrpSpPr>
          <p:grpSpPr>
            <a:xfrm>
              <a:off x="6607482" y="4726517"/>
              <a:ext cx="2113755" cy="552621"/>
              <a:chOff x="2057775" y="0"/>
              <a:chExt cx="3429750" cy="896675"/>
            </a:xfrm>
          </p:grpSpPr>
          <p:pic>
            <p:nvPicPr>
              <p:cNvPr id="60" name="Google Shape;60;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61" name="Google Shape;61;p41"/>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62" name="Google Shape;62;p41"/>
            <p:cNvGrpSpPr/>
            <p:nvPr/>
          </p:nvGrpSpPr>
          <p:grpSpPr>
            <a:xfrm>
              <a:off x="7030248" y="4303735"/>
              <a:ext cx="2113755" cy="552621"/>
              <a:chOff x="2057775" y="0"/>
              <a:chExt cx="3429750" cy="896675"/>
            </a:xfrm>
          </p:grpSpPr>
          <p:pic>
            <p:nvPicPr>
              <p:cNvPr id="63" name="Google Shape;63;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64" name="Google Shape;64;p41"/>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65" name="Google Shape;65;p41"/>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66" name="Google Shape;66;p41"/>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7" name="Google Shape;67;p41"/>
          <p:cNvSpPr txBox="1">
            <a:spLocks noGrp="1"/>
          </p:cNvSpPr>
          <p:nvPr>
            <p:ph type="body" idx="1"/>
          </p:nvPr>
        </p:nvSpPr>
        <p:spPr>
          <a:xfrm>
            <a:off x="776450" y="1524375"/>
            <a:ext cx="3587400" cy="3077100"/>
          </a:xfrm>
          <a:prstGeom prst="rect">
            <a:avLst/>
          </a:prstGeom>
          <a:noFill/>
          <a:ln>
            <a:noFill/>
          </a:ln>
        </p:spPr>
        <p:txBody>
          <a:bodyPr spcFirstLastPara="1" wrap="square" lIns="0" tIns="0" rIns="0" bIns="0" anchor="t" anchorCtr="0">
            <a:noAutofit/>
          </a:bodyPr>
          <a:lstStyle>
            <a:lvl1pPr marL="457200" lvl="0" indent="-355600" algn="l">
              <a:lnSpc>
                <a:spcPct val="120000"/>
              </a:lnSpc>
              <a:spcBef>
                <a:spcPts val="60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55600" algn="l">
              <a:lnSpc>
                <a:spcPct val="120000"/>
              </a:lnSpc>
              <a:spcBef>
                <a:spcPts val="600"/>
              </a:spcBef>
              <a:spcAft>
                <a:spcPts val="0"/>
              </a:spcAft>
              <a:buSzPts val="2000"/>
              <a:buChar char="❏"/>
              <a:defRPr/>
            </a:lvl6pPr>
            <a:lvl7pPr marL="3200400" lvl="6" indent="-355600" algn="l">
              <a:lnSpc>
                <a:spcPct val="120000"/>
              </a:lnSpc>
              <a:spcBef>
                <a:spcPts val="600"/>
              </a:spcBef>
              <a:spcAft>
                <a:spcPts val="0"/>
              </a:spcAft>
              <a:buSzPts val="2000"/>
              <a:buChar char="❏"/>
              <a:defRPr/>
            </a:lvl7pPr>
            <a:lvl8pPr marL="3657600" lvl="7" indent="-355600" algn="l">
              <a:lnSpc>
                <a:spcPct val="120000"/>
              </a:lnSpc>
              <a:spcBef>
                <a:spcPts val="600"/>
              </a:spcBef>
              <a:spcAft>
                <a:spcPts val="0"/>
              </a:spcAft>
              <a:buSzPts val="2000"/>
              <a:buChar char="❏"/>
              <a:defRPr/>
            </a:lvl8pPr>
            <a:lvl9pPr marL="4114800" lvl="8" indent="-355600" algn="l">
              <a:lnSpc>
                <a:spcPct val="120000"/>
              </a:lnSpc>
              <a:spcBef>
                <a:spcPts val="600"/>
              </a:spcBef>
              <a:spcAft>
                <a:spcPts val="0"/>
              </a:spcAft>
              <a:buSzPts val="2000"/>
              <a:buChar char="❏"/>
              <a:defRPr/>
            </a:lvl9pPr>
          </a:lstStyle>
          <a:p>
            <a:endParaRPr/>
          </a:p>
        </p:txBody>
      </p:sp>
      <p:sp>
        <p:nvSpPr>
          <p:cNvPr id="68" name="Google Shape;68;p41"/>
          <p:cNvSpPr txBox="1">
            <a:spLocks noGrp="1"/>
          </p:cNvSpPr>
          <p:nvPr>
            <p:ph type="body" idx="2"/>
          </p:nvPr>
        </p:nvSpPr>
        <p:spPr>
          <a:xfrm>
            <a:off x="4780150" y="1524375"/>
            <a:ext cx="3587400" cy="3077100"/>
          </a:xfrm>
          <a:prstGeom prst="rect">
            <a:avLst/>
          </a:prstGeom>
          <a:noFill/>
          <a:ln>
            <a:noFill/>
          </a:ln>
        </p:spPr>
        <p:txBody>
          <a:bodyPr spcFirstLastPara="1" wrap="square" lIns="0" tIns="0" rIns="0" bIns="0" anchor="t" anchorCtr="0">
            <a:noAutofit/>
          </a:bodyPr>
          <a:lstStyle>
            <a:lvl1pPr marL="457200" lvl="0" indent="-355600" algn="l">
              <a:lnSpc>
                <a:spcPct val="120000"/>
              </a:lnSpc>
              <a:spcBef>
                <a:spcPts val="60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55600" algn="l">
              <a:lnSpc>
                <a:spcPct val="120000"/>
              </a:lnSpc>
              <a:spcBef>
                <a:spcPts val="600"/>
              </a:spcBef>
              <a:spcAft>
                <a:spcPts val="0"/>
              </a:spcAft>
              <a:buSzPts val="2000"/>
              <a:buChar char="❏"/>
              <a:defRPr/>
            </a:lvl6pPr>
            <a:lvl7pPr marL="3200400" lvl="6" indent="-355600" algn="l">
              <a:lnSpc>
                <a:spcPct val="120000"/>
              </a:lnSpc>
              <a:spcBef>
                <a:spcPts val="600"/>
              </a:spcBef>
              <a:spcAft>
                <a:spcPts val="0"/>
              </a:spcAft>
              <a:buSzPts val="2000"/>
              <a:buChar char="❏"/>
              <a:defRPr/>
            </a:lvl7pPr>
            <a:lvl8pPr marL="3657600" lvl="7" indent="-355600" algn="l">
              <a:lnSpc>
                <a:spcPct val="120000"/>
              </a:lnSpc>
              <a:spcBef>
                <a:spcPts val="600"/>
              </a:spcBef>
              <a:spcAft>
                <a:spcPts val="0"/>
              </a:spcAft>
              <a:buSzPts val="2000"/>
              <a:buChar char="❏"/>
              <a:defRPr/>
            </a:lvl8pPr>
            <a:lvl9pPr marL="4114800" lvl="8" indent="-355600" algn="l">
              <a:lnSpc>
                <a:spcPct val="120000"/>
              </a:lnSpc>
              <a:spcBef>
                <a:spcPts val="600"/>
              </a:spcBef>
              <a:spcAft>
                <a:spcPts val="0"/>
              </a:spcAft>
              <a:buSzPts val="2000"/>
              <a:buChar char="❏"/>
              <a:defRPr/>
            </a:lvl9pPr>
          </a:lstStyle>
          <a:p>
            <a:endParaRPr/>
          </a:p>
        </p:txBody>
      </p:sp>
      <p:sp>
        <p:nvSpPr>
          <p:cNvPr id="69" name="Google Shape;69;p41"/>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70"/>
        <p:cNvGrpSpPr/>
        <p:nvPr/>
      </p:nvGrpSpPr>
      <p:grpSpPr>
        <a:xfrm>
          <a:off x="0" y="0"/>
          <a:ext cx="0" cy="0"/>
          <a:chOff x="0" y="0"/>
          <a:chExt cx="0" cy="0"/>
        </a:xfrm>
      </p:grpSpPr>
      <p:grpSp>
        <p:nvGrpSpPr>
          <p:cNvPr id="71" name="Google Shape;71;p42"/>
          <p:cNvGrpSpPr/>
          <p:nvPr/>
        </p:nvGrpSpPr>
        <p:grpSpPr>
          <a:xfrm flipH="1">
            <a:off x="912725" y="0"/>
            <a:ext cx="8231275" cy="4331550"/>
            <a:chOff x="0" y="0"/>
            <a:chExt cx="8231275" cy="4331550"/>
          </a:xfrm>
        </p:grpSpPr>
        <p:pic>
          <p:nvPicPr>
            <p:cNvPr id="72" name="Google Shape;72;p42"/>
            <p:cNvPicPr preferRelativeResize="0"/>
            <p:nvPr/>
          </p:nvPicPr>
          <p:blipFill rotWithShape="1">
            <a:blip r:embed="rId2">
              <a:alphaModFix/>
            </a:blip>
            <a:srcRect/>
            <a:stretch/>
          </p:blipFill>
          <p:spPr>
            <a:xfrm>
              <a:off x="685975" y="3434875"/>
              <a:ext cx="1371975" cy="896675"/>
            </a:xfrm>
            <a:prstGeom prst="rect">
              <a:avLst/>
            </a:prstGeom>
            <a:noFill/>
            <a:ln>
              <a:noFill/>
            </a:ln>
          </p:spPr>
        </p:pic>
        <p:grpSp>
          <p:nvGrpSpPr>
            <p:cNvPr id="73" name="Google Shape;73;p42"/>
            <p:cNvGrpSpPr/>
            <p:nvPr/>
          </p:nvGrpSpPr>
          <p:grpSpPr>
            <a:xfrm>
              <a:off x="0" y="2747250"/>
              <a:ext cx="3429750" cy="896675"/>
              <a:chOff x="0" y="0"/>
              <a:chExt cx="3429750" cy="896675"/>
            </a:xfrm>
          </p:grpSpPr>
          <p:pic>
            <p:nvPicPr>
              <p:cNvPr id="74" name="Google Shape;74;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75" name="Google Shape;75;p42"/>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76" name="Google Shape;76;p42"/>
            <p:cNvGrpSpPr/>
            <p:nvPr/>
          </p:nvGrpSpPr>
          <p:grpSpPr>
            <a:xfrm>
              <a:off x="685975" y="2061250"/>
              <a:ext cx="3429750" cy="896675"/>
              <a:chOff x="0" y="0"/>
              <a:chExt cx="3429750" cy="896675"/>
            </a:xfrm>
          </p:grpSpPr>
          <p:pic>
            <p:nvPicPr>
              <p:cNvPr id="77" name="Google Shape;77;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78" name="Google Shape;78;p42"/>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79" name="Google Shape;79;p42"/>
            <p:cNvGrpSpPr/>
            <p:nvPr/>
          </p:nvGrpSpPr>
          <p:grpSpPr>
            <a:xfrm>
              <a:off x="0" y="1373625"/>
              <a:ext cx="3429750" cy="896675"/>
              <a:chOff x="0" y="0"/>
              <a:chExt cx="3429750" cy="896675"/>
            </a:xfrm>
          </p:grpSpPr>
          <p:pic>
            <p:nvPicPr>
              <p:cNvPr id="80" name="Google Shape;80;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81" name="Google Shape;81;p42"/>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82" name="Google Shape;82;p42"/>
            <p:cNvGrpSpPr/>
            <p:nvPr/>
          </p:nvGrpSpPr>
          <p:grpSpPr>
            <a:xfrm>
              <a:off x="685975" y="687625"/>
              <a:ext cx="7545300" cy="896675"/>
              <a:chOff x="0" y="0"/>
              <a:chExt cx="7545300" cy="896675"/>
            </a:xfrm>
          </p:grpSpPr>
          <p:pic>
            <p:nvPicPr>
              <p:cNvPr id="83" name="Google Shape;83;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84" name="Google Shape;84;p42"/>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85" name="Google Shape;85;p4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86" name="Google Shape;86;p42"/>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87" name="Google Shape;87;p42"/>
            <p:cNvGrpSpPr/>
            <p:nvPr/>
          </p:nvGrpSpPr>
          <p:grpSpPr>
            <a:xfrm>
              <a:off x="0" y="0"/>
              <a:ext cx="7545300" cy="896675"/>
              <a:chOff x="0" y="0"/>
              <a:chExt cx="7545300" cy="896675"/>
            </a:xfrm>
          </p:grpSpPr>
          <p:pic>
            <p:nvPicPr>
              <p:cNvPr id="88" name="Google Shape;88;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89" name="Google Shape;89;p42"/>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90" name="Google Shape;90;p4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91" name="Google Shape;91;p42"/>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92" name="Google Shape;92;p42"/>
          <p:cNvGrpSpPr/>
          <p:nvPr/>
        </p:nvGrpSpPr>
        <p:grpSpPr>
          <a:xfrm flipH="1">
            <a:off x="0" y="3088098"/>
            <a:ext cx="4115725" cy="2270300"/>
            <a:chOff x="4115550" y="2061250"/>
            <a:chExt cx="4115725" cy="2270300"/>
          </a:xfrm>
        </p:grpSpPr>
        <p:grpSp>
          <p:nvGrpSpPr>
            <p:cNvPr id="93" name="Google Shape;93;p42"/>
            <p:cNvGrpSpPr/>
            <p:nvPr/>
          </p:nvGrpSpPr>
          <p:grpSpPr>
            <a:xfrm>
              <a:off x="4801525" y="3434875"/>
              <a:ext cx="3429750" cy="896675"/>
              <a:chOff x="4115550" y="0"/>
              <a:chExt cx="3429750" cy="896675"/>
            </a:xfrm>
          </p:grpSpPr>
          <p:pic>
            <p:nvPicPr>
              <p:cNvPr id="94" name="Google Shape;94;p4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95" name="Google Shape;95;p42"/>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96" name="Google Shape;96;p42"/>
            <p:cNvGrpSpPr/>
            <p:nvPr/>
          </p:nvGrpSpPr>
          <p:grpSpPr>
            <a:xfrm>
              <a:off x="4115550" y="2747250"/>
              <a:ext cx="3429750" cy="896675"/>
              <a:chOff x="4115550" y="0"/>
              <a:chExt cx="3429750" cy="896675"/>
            </a:xfrm>
          </p:grpSpPr>
          <p:pic>
            <p:nvPicPr>
              <p:cNvPr id="97" name="Google Shape;97;p4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98" name="Google Shape;98;p42"/>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99" name="Google Shape;99;p42"/>
            <p:cNvPicPr preferRelativeResize="0"/>
            <p:nvPr/>
          </p:nvPicPr>
          <p:blipFill rotWithShape="1">
            <a:blip r:embed="rId2">
              <a:alphaModFix/>
            </a:blip>
            <a:srcRect/>
            <a:stretch/>
          </p:blipFill>
          <p:spPr>
            <a:xfrm>
              <a:off x="6859300" y="2061250"/>
              <a:ext cx="1371975" cy="896675"/>
            </a:xfrm>
            <a:prstGeom prst="rect">
              <a:avLst/>
            </a:prstGeom>
            <a:noFill/>
            <a:ln>
              <a:noFill/>
            </a:ln>
          </p:spPr>
        </p:pic>
      </p:grpSp>
      <p:sp>
        <p:nvSpPr>
          <p:cNvPr id="100" name="Google Shape;100;p42"/>
          <p:cNvSpPr txBox="1">
            <a:spLocks noGrp="1"/>
          </p:cNvSpPr>
          <p:nvPr>
            <p:ph type="ctrTitle"/>
          </p:nvPr>
        </p:nvSpPr>
        <p:spPr>
          <a:xfrm>
            <a:off x="2027625" y="1629397"/>
            <a:ext cx="5088600" cy="1159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01" name="Google Shape;101;p42"/>
          <p:cNvSpPr txBox="1">
            <a:spLocks noGrp="1"/>
          </p:cNvSpPr>
          <p:nvPr>
            <p:ph type="subTitle" idx="1"/>
          </p:nvPr>
        </p:nvSpPr>
        <p:spPr>
          <a:xfrm>
            <a:off x="2027625" y="2886101"/>
            <a:ext cx="5088600" cy="784800"/>
          </a:xfrm>
          <a:prstGeom prst="rect">
            <a:avLst/>
          </a:prstGeom>
          <a:noFill/>
          <a:ln>
            <a:noFill/>
          </a:ln>
        </p:spPr>
        <p:txBody>
          <a:bodyPr spcFirstLastPara="1" wrap="square" lIns="0" tIns="0" rIns="0" bIns="0" anchor="t" anchorCtr="0">
            <a:noAutofit/>
          </a:bodyPr>
          <a:lstStyle>
            <a:lvl1pPr lvl="0" algn="l">
              <a:lnSpc>
                <a:spcPct val="120000"/>
              </a:lnSpc>
              <a:spcBef>
                <a:spcPts val="0"/>
              </a:spcBef>
              <a:spcAft>
                <a:spcPts val="0"/>
              </a:spcAft>
              <a:buClr>
                <a:schemeClr val="accent2"/>
              </a:buClr>
              <a:buSzPts val="2000"/>
              <a:buNone/>
              <a:defRPr>
                <a:solidFill>
                  <a:schemeClr val="accent2"/>
                </a:solidFill>
              </a:defRPr>
            </a:lvl1pPr>
            <a:lvl2pPr lvl="1" algn="l">
              <a:lnSpc>
                <a:spcPct val="120000"/>
              </a:lnSpc>
              <a:spcBef>
                <a:spcPts val="0"/>
              </a:spcBef>
              <a:spcAft>
                <a:spcPts val="0"/>
              </a:spcAft>
              <a:buClr>
                <a:schemeClr val="accent2"/>
              </a:buClr>
              <a:buSzPts val="3000"/>
              <a:buNone/>
              <a:defRPr sz="3000">
                <a:solidFill>
                  <a:schemeClr val="accent2"/>
                </a:solidFill>
              </a:defRPr>
            </a:lvl2pPr>
            <a:lvl3pPr lvl="2" algn="l">
              <a:lnSpc>
                <a:spcPct val="120000"/>
              </a:lnSpc>
              <a:spcBef>
                <a:spcPts val="0"/>
              </a:spcBef>
              <a:spcAft>
                <a:spcPts val="0"/>
              </a:spcAft>
              <a:buClr>
                <a:schemeClr val="accent2"/>
              </a:buClr>
              <a:buSzPts val="3000"/>
              <a:buNone/>
              <a:defRPr sz="3000">
                <a:solidFill>
                  <a:schemeClr val="accent2"/>
                </a:solidFill>
              </a:defRPr>
            </a:lvl3pPr>
            <a:lvl4pPr lvl="3" algn="l">
              <a:lnSpc>
                <a:spcPct val="120000"/>
              </a:lnSpc>
              <a:spcBef>
                <a:spcPts val="0"/>
              </a:spcBef>
              <a:spcAft>
                <a:spcPts val="0"/>
              </a:spcAft>
              <a:buClr>
                <a:schemeClr val="accent2"/>
              </a:buClr>
              <a:buSzPts val="3000"/>
              <a:buNone/>
              <a:defRPr sz="3000">
                <a:solidFill>
                  <a:schemeClr val="accent2"/>
                </a:solidFill>
              </a:defRPr>
            </a:lvl4pPr>
            <a:lvl5pPr lvl="4" algn="l">
              <a:lnSpc>
                <a:spcPct val="120000"/>
              </a:lnSpc>
              <a:spcBef>
                <a:spcPts val="0"/>
              </a:spcBef>
              <a:spcAft>
                <a:spcPts val="0"/>
              </a:spcAft>
              <a:buClr>
                <a:schemeClr val="accent2"/>
              </a:buClr>
              <a:buSzPts val="3000"/>
              <a:buNone/>
              <a:defRPr sz="3000">
                <a:solidFill>
                  <a:schemeClr val="accent2"/>
                </a:solidFill>
              </a:defRPr>
            </a:lvl5pPr>
            <a:lvl6pPr lvl="5" algn="l">
              <a:lnSpc>
                <a:spcPct val="120000"/>
              </a:lnSpc>
              <a:spcBef>
                <a:spcPts val="0"/>
              </a:spcBef>
              <a:spcAft>
                <a:spcPts val="0"/>
              </a:spcAft>
              <a:buClr>
                <a:schemeClr val="accent2"/>
              </a:buClr>
              <a:buSzPts val="3000"/>
              <a:buNone/>
              <a:defRPr sz="3000">
                <a:solidFill>
                  <a:schemeClr val="accent2"/>
                </a:solidFill>
              </a:defRPr>
            </a:lvl6pPr>
            <a:lvl7pPr lvl="6" algn="l">
              <a:lnSpc>
                <a:spcPct val="120000"/>
              </a:lnSpc>
              <a:spcBef>
                <a:spcPts val="0"/>
              </a:spcBef>
              <a:spcAft>
                <a:spcPts val="0"/>
              </a:spcAft>
              <a:buClr>
                <a:schemeClr val="accent2"/>
              </a:buClr>
              <a:buSzPts val="3000"/>
              <a:buNone/>
              <a:defRPr sz="3000">
                <a:solidFill>
                  <a:schemeClr val="accent2"/>
                </a:solidFill>
              </a:defRPr>
            </a:lvl7pPr>
            <a:lvl8pPr lvl="7" algn="l">
              <a:lnSpc>
                <a:spcPct val="120000"/>
              </a:lnSpc>
              <a:spcBef>
                <a:spcPts val="0"/>
              </a:spcBef>
              <a:spcAft>
                <a:spcPts val="0"/>
              </a:spcAft>
              <a:buClr>
                <a:schemeClr val="accent2"/>
              </a:buClr>
              <a:buSzPts val="3000"/>
              <a:buNone/>
              <a:defRPr sz="3000">
                <a:solidFill>
                  <a:schemeClr val="accent2"/>
                </a:solidFill>
              </a:defRPr>
            </a:lvl8pPr>
            <a:lvl9pPr lvl="8" algn="l">
              <a:lnSpc>
                <a:spcPct val="120000"/>
              </a:lnSpc>
              <a:spcBef>
                <a:spcPts val="0"/>
              </a:spcBef>
              <a:spcAft>
                <a:spcPts val="0"/>
              </a:spcAft>
              <a:buClr>
                <a:schemeClr val="accent2"/>
              </a:buClr>
              <a:buSzPts val="3000"/>
              <a:buNone/>
              <a:defRPr sz="30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44000">
              <a:schemeClr val="lt2"/>
            </a:gs>
            <a:gs pos="72000">
              <a:schemeClr val="lt2"/>
            </a:gs>
            <a:gs pos="100000">
              <a:srgbClr val="D0D8E5"/>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9pPr>
          </a:lstStyle>
          <a:p>
            <a:endParaRPr/>
          </a:p>
        </p:txBody>
      </p:sp>
      <p:sp>
        <p:nvSpPr>
          <p:cNvPr id="7" name="Google Shape;7;p39"/>
          <p:cNvSpPr txBox="1">
            <a:spLocks noGrp="1"/>
          </p:cNvSpPr>
          <p:nvPr>
            <p:ph type="body" idx="1"/>
          </p:nvPr>
        </p:nvSpPr>
        <p:spPr>
          <a:xfrm>
            <a:off x="776450" y="1524375"/>
            <a:ext cx="7591200" cy="2932500"/>
          </a:xfrm>
          <a:prstGeom prst="rect">
            <a:avLst/>
          </a:prstGeom>
          <a:noFill/>
          <a:ln>
            <a:noFill/>
          </a:ln>
        </p:spPr>
        <p:txBody>
          <a:bodyPr spcFirstLastPara="1" wrap="square" lIns="0" tIns="0" rIns="0" bIns="0" anchor="t" anchorCtr="0">
            <a:noAutofit/>
          </a:bodyPr>
          <a:lstStyle>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p39"/>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maurosoria/dirsearc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4000">
              <a:schemeClr val="lt2"/>
            </a:gs>
            <a:gs pos="72000">
              <a:schemeClr val="lt2"/>
            </a:gs>
            <a:gs pos="100000">
              <a:srgbClr val="D0D8E5"/>
            </a:gs>
          </a:gsLst>
          <a:path path="circle">
            <a:fillToRect r="100000" b="100000"/>
          </a:path>
          <a:tileRect l="-100000" t="-100000"/>
        </a:gradFill>
        <a:effectLst/>
      </p:bgPr>
    </p:bg>
    <p:spTree>
      <p:nvGrpSpPr>
        <p:cNvPr id="1" name="Shape 105"/>
        <p:cNvGrpSpPr/>
        <p:nvPr/>
      </p:nvGrpSpPr>
      <p:grpSpPr>
        <a:xfrm>
          <a:off x="0" y="0"/>
          <a:ext cx="0" cy="0"/>
          <a:chOff x="0" y="0"/>
          <a:chExt cx="0" cy="0"/>
        </a:xfrm>
      </p:grpSpPr>
      <p:sp>
        <p:nvSpPr>
          <p:cNvPr id="106" name="Google Shape;106;p1"/>
          <p:cNvSpPr txBox="1"/>
          <p:nvPr/>
        </p:nvSpPr>
        <p:spPr>
          <a:xfrm>
            <a:off x="4107741" y="4865568"/>
            <a:ext cx="928503"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Tbilisi, 2022</a:t>
            </a:r>
            <a:endParaRPr/>
          </a:p>
        </p:txBody>
      </p:sp>
      <p:sp>
        <p:nvSpPr>
          <p:cNvPr id="108" name="Google Shape;108;p1"/>
          <p:cNvSpPr/>
          <p:nvPr/>
        </p:nvSpPr>
        <p:spPr>
          <a:xfrm>
            <a:off x="-6" y="4077546"/>
            <a:ext cx="9144000" cy="724747"/>
          </a:xfrm>
          <a:prstGeom prst="rect">
            <a:avLst/>
          </a:prstGeom>
          <a:solidFill>
            <a:srgbClr val="F2F2F2">
              <a:alpha val="6666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9" name="Google Shape;109;p1" descr="Text, logo&#10;&#10;Description automatically generated"/>
          <p:cNvPicPr preferRelativeResize="0"/>
          <p:nvPr/>
        </p:nvPicPr>
        <p:blipFill rotWithShape="1">
          <a:blip r:embed="rId3">
            <a:alphaModFix/>
          </a:blip>
          <a:srcRect/>
          <a:stretch/>
        </p:blipFill>
        <p:spPr>
          <a:xfrm>
            <a:off x="286554" y="4123874"/>
            <a:ext cx="1645485" cy="628866"/>
          </a:xfrm>
          <a:prstGeom prst="rect">
            <a:avLst/>
          </a:prstGeom>
          <a:noFill/>
          <a:ln>
            <a:noFill/>
          </a:ln>
        </p:spPr>
      </p:pic>
      <p:pic>
        <p:nvPicPr>
          <p:cNvPr id="110" name="Google Shape;110;p1" descr="Logo&#10;&#10;Description automatically generated"/>
          <p:cNvPicPr preferRelativeResize="0"/>
          <p:nvPr/>
        </p:nvPicPr>
        <p:blipFill rotWithShape="1">
          <a:blip r:embed="rId4">
            <a:alphaModFix/>
          </a:blip>
          <a:srcRect/>
          <a:stretch/>
        </p:blipFill>
        <p:spPr>
          <a:xfrm>
            <a:off x="7654413" y="3896656"/>
            <a:ext cx="1076634" cy="1076634"/>
          </a:xfrm>
          <a:prstGeom prst="rect">
            <a:avLst/>
          </a:prstGeom>
          <a:noFill/>
          <a:ln>
            <a:noFill/>
          </a:ln>
        </p:spPr>
      </p:pic>
      <p:pic>
        <p:nvPicPr>
          <p:cNvPr id="111" name="Google Shape;111;p1" descr="A picture containing text&#10;&#10;Description automatically generated"/>
          <p:cNvPicPr preferRelativeResize="0"/>
          <p:nvPr/>
        </p:nvPicPr>
        <p:blipFill rotWithShape="1">
          <a:blip r:embed="rId5">
            <a:alphaModFix/>
          </a:blip>
          <a:srcRect/>
          <a:stretch/>
        </p:blipFill>
        <p:spPr>
          <a:xfrm>
            <a:off x="3079758" y="4122430"/>
            <a:ext cx="1878777" cy="625647"/>
          </a:xfrm>
          <a:prstGeom prst="rect">
            <a:avLst/>
          </a:prstGeom>
          <a:noFill/>
          <a:ln>
            <a:noFill/>
          </a:ln>
        </p:spPr>
      </p:pic>
      <p:pic>
        <p:nvPicPr>
          <p:cNvPr id="112" name="Google Shape;112;p1"/>
          <p:cNvPicPr preferRelativeResize="0"/>
          <p:nvPr/>
        </p:nvPicPr>
        <p:blipFill rotWithShape="1">
          <a:blip r:embed="rId6">
            <a:alphaModFix/>
          </a:blip>
          <a:srcRect/>
          <a:stretch/>
        </p:blipFill>
        <p:spPr>
          <a:xfrm>
            <a:off x="5944026" y="4146690"/>
            <a:ext cx="836908" cy="577126"/>
          </a:xfrm>
          <a:prstGeom prst="rect">
            <a:avLst/>
          </a:prstGeom>
          <a:noFill/>
          <a:ln>
            <a:noFill/>
          </a:ln>
        </p:spPr>
      </p:pic>
      <p:sp>
        <p:nvSpPr>
          <p:cNvPr id="113" name="Google Shape;113;p1"/>
          <p:cNvSpPr txBox="1"/>
          <p:nvPr/>
        </p:nvSpPr>
        <p:spPr>
          <a:xfrm>
            <a:off x="2068136" y="1367435"/>
            <a:ext cx="48454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Authentication </a:t>
            </a:r>
            <a:endParaRPr/>
          </a:p>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	Mechanism</a:t>
            </a:r>
            <a:endParaRPr sz="3200" b="1" i="0" u="none" strike="noStrike" cap="none">
              <a:solidFill>
                <a:srgbClr val="C00000"/>
              </a:solidFill>
              <a:latin typeface="Arial"/>
              <a:ea typeface="Arial"/>
              <a:cs typeface="Arial"/>
              <a:sym typeface="Arial"/>
            </a:endParaRPr>
          </a:p>
        </p:txBody>
      </p:sp>
      <p:pic>
        <p:nvPicPr>
          <p:cNvPr id="114" name="Google Shape;114;p1" descr="Gears outline"/>
          <p:cNvPicPr preferRelativeResize="0"/>
          <p:nvPr/>
        </p:nvPicPr>
        <p:blipFill rotWithShape="1">
          <a:blip r:embed="rId7">
            <a:alphaModFix/>
          </a:blip>
          <a:srcRect/>
          <a:stretch/>
        </p:blipFill>
        <p:spPr>
          <a:xfrm>
            <a:off x="3404502" y="1740183"/>
            <a:ext cx="914400" cy="91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Install Some Extra Wordlists</a:t>
            </a:r>
            <a:endParaRPr/>
          </a:p>
        </p:txBody>
      </p:sp>
      <p:sp>
        <p:nvSpPr>
          <p:cNvPr id="204" name="Google Shape;204;p10"/>
          <p:cNvSpPr txBox="1"/>
          <p:nvPr/>
        </p:nvSpPr>
        <p:spPr>
          <a:xfrm>
            <a:off x="0" y="769707"/>
            <a:ext cx="5178529"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1" i="0" u="none" strike="noStrike" cap="none">
                <a:solidFill>
                  <a:srgbClr val="C00000"/>
                </a:solidFill>
                <a:latin typeface="Merriweather"/>
                <a:ea typeface="Merriweather"/>
                <a:cs typeface="Merriweather"/>
                <a:sym typeface="Merriweather"/>
              </a:rPr>
              <a:t>Wordlists</a:t>
            </a:r>
            <a:r>
              <a:rPr lang="en-US" sz="1400" b="1" i="0" u="none" strike="noStrike" cap="none">
                <a:solidFill>
                  <a:schemeClr val="dk1"/>
                </a:solidFill>
                <a:latin typeface="Merriweather"/>
                <a:ea typeface="Merriweather"/>
                <a:cs typeface="Merriweather"/>
                <a:sym typeface="Merriweather"/>
              </a:rPr>
              <a:t> on Kali are located in the </a:t>
            </a:r>
            <a:r>
              <a:rPr lang="en-US" sz="1400" b="1" i="0" u="none" strike="noStrike" cap="none">
                <a:solidFill>
                  <a:srgbClr val="C00000"/>
                </a:solidFill>
                <a:latin typeface="Merriweather"/>
                <a:ea typeface="Merriweather"/>
                <a:cs typeface="Merriweather"/>
                <a:sym typeface="Merriweather"/>
              </a:rPr>
              <a:t>/usr/share/wordlists </a:t>
            </a:r>
            <a:r>
              <a:rPr lang="en-US" sz="1400" b="1" i="0" u="none" strike="noStrike" cap="none">
                <a:solidFill>
                  <a:schemeClr val="dk1"/>
                </a:solidFill>
                <a:latin typeface="Merriweather"/>
                <a:ea typeface="Merriweather"/>
                <a:cs typeface="Merriweather"/>
                <a:sym typeface="Merriweather"/>
              </a:rPr>
              <a:t>directory.</a:t>
            </a:r>
            <a:endParaRPr/>
          </a:p>
        </p:txBody>
      </p:sp>
      <p:cxnSp>
        <p:nvCxnSpPr>
          <p:cNvPr id="205" name="Google Shape;205;p10"/>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06" name="Google Shape;206;p10"/>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07" name="Google Shape;207;p10"/>
          <p:cNvPicPr preferRelativeResize="0"/>
          <p:nvPr/>
        </p:nvPicPr>
        <p:blipFill rotWithShape="1">
          <a:blip r:embed="rId4">
            <a:alphaModFix/>
          </a:blip>
          <a:srcRect/>
          <a:stretch/>
        </p:blipFill>
        <p:spPr>
          <a:xfrm>
            <a:off x="602246" y="1222614"/>
            <a:ext cx="7939508" cy="2760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1"/>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Install Some Extra Wordlists</a:t>
            </a:r>
            <a:endParaRPr/>
          </a:p>
        </p:txBody>
      </p:sp>
      <p:cxnSp>
        <p:nvCxnSpPr>
          <p:cNvPr id="213" name="Google Shape;213;p11"/>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14" name="Google Shape;214;p11"/>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215" name="Google Shape;215;p11"/>
          <p:cNvSpPr txBox="1"/>
          <p:nvPr/>
        </p:nvSpPr>
        <p:spPr>
          <a:xfrm>
            <a:off x="4775979" y="1703022"/>
            <a:ext cx="4117299" cy="26776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The </a:t>
            </a:r>
            <a:r>
              <a:rPr lang="en-US" sz="1200" b="1" i="0" u="none" strike="noStrike" cap="none">
                <a:solidFill>
                  <a:srgbClr val="C00000"/>
                </a:solidFill>
                <a:latin typeface="Arial"/>
                <a:ea typeface="Arial"/>
                <a:cs typeface="Arial"/>
                <a:sym typeface="Arial"/>
              </a:rPr>
              <a:t>"common.txt" </a:t>
            </a:r>
            <a:r>
              <a:rPr lang="en-US" sz="1200" b="1" i="0" u="none" strike="noStrike" cap="none">
                <a:solidFill>
                  <a:srgbClr val="000000"/>
                </a:solidFill>
                <a:latin typeface="Arial"/>
                <a:ea typeface="Arial"/>
                <a:cs typeface="Arial"/>
                <a:sym typeface="Arial"/>
              </a:rPr>
              <a:t>wordlist contains a good number of common directory names.</a:t>
            </a:r>
            <a:endParaRPr/>
          </a:p>
          <a:p>
            <a:pPr marL="0" marR="0" lvl="0" indent="0" algn="just"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We can download the raw file into our current directory using the </a:t>
            </a:r>
            <a:r>
              <a:rPr lang="en-US" sz="1200" b="1" i="0" u="none" strike="noStrike" cap="none">
                <a:solidFill>
                  <a:srgbClr val="C00000"/>
                </a:solidFill>
                <a:latin typeface="Arial"/>
                <a:ea typeface="Arial"/>
                <a:cs typeface="Arial"/>
                <a:sym typeface="Arial"/>
              </a:rPr>
              <a:t>wget </a:t>
            </a:r>
            <a:r>
              <a:rPr lang="en-US" sz="1200" b="1" i="0" u="none" strike="noStrike" cap="none">
                <a:solidFill>
                  <a:srgbClr val="000000"/>
                </a:solidFill>
                <a:latin typeface="Arial"/>
                <a:ea typeface="Arial"/>
                <a:cs typeface="Arial"/>
                <a:sym typeface="Arial"/>
              </a:rPr>
              <a:t>utility.</a:t>
            </a:r>
            <a:endParaRPr/>
          </a:p>
          <a:p>
            <a:pPr marL="0" marR="0" lvl="0" indent="0" algn="just"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just"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$wget – </a:t>
            </a:r>
            <a:r>
              <a:rPr lang="en-US" sz="1400" b="0" i="1" u="none" strike="noStrike" cap="none">
                <a:solidFill>
                  <a:srgbClr val="000000"/>
                </a:solidFill>
                <a:highlight>
                  <a:srgbClr val="FFFF00"/>
                </a:highlight>
                <a:latin typeface="Arial"/>
                <a:ea typeface="Arial"/>
                <a:cs typeface="Arial"/>
                <a:sym typeface="Arial"/>
              </a:rPr>
              <a:t>file_full_name</a:t>
            </a:r>
            <a:endParaRPr sz="1400" b="0" i="1" u="none" strike="noStrike" cap="none">
              <a:solidFill>
                <a:srgbClr val="000000"/>
              </a:solidFill>
              <a:highlight>
                <a:srgbClr val="FFFF00"/>
              </a:highlight>
              <a:latin typeface="Arial"/>
              <a:ea typeface="Arial"/>
              <a:cs typeface="Arial"/>
              <a:sym typeface="Arial"/>
            </a:endParaRPr>
          </a:p>
          <a:p>
            <a:pPr marL="0" marR="0" lvl="0" indent="0" algn="just"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just"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Alternatively, if we wanted to install the whole SecLists repository, we can do so with the package manager.</a:t>
            </a:r>
            <a:endParaRPr/>
          </a:p>
          <a:p>
            <a:pPr marL="0" marR="0" lvl="0" indent="0" algn="just"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just"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$sudo apt-get install seclists</a:t>
            </a:r>
            <a:endParaRPr sz="1400" b="0" i="0" u="none" strike="noStrike" cap="none">
              <a:solidFill>
                <a:srgbClr val="000000"/>
              </a:solidFill>
              <a:highlight>
                <a:srgbClr val="FFFF00"/>
              </a:highlight>
              <a:latin typeface="Arial"/>
              <a:ea typeface="Arial"/>
              <a:cs typeface="Arial"/>
              <a:sym typeface="Arial"/>
            </a:endParaRPr>
          </a:p>
        </p:txBody>
      </p:sp>
      <p:sp>
        <p:nvSpPr>
          <p:cNvPr id="216" name="Google Shape;216;p11"/>
          <p:cNvSpPr txBox="1"/>
          <p:nvPr/>
        </p:nvSpPr>
        <p:spPr>
          <a:xfrm>
            <a:off x="114301" y="870112"/>
            <a:ext cx="460518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There is a whole repository of useful wordlists on GitHub called </a:t>
            </a:r>
            <a:r>
              <a:rPr lang="en-US" b="1">
                <a:solidFill>
                  <a:srgbClr val="C00000"/>
                </a:solidFill>
                <a:latin typeface="Merriweather"/>
                <a:ea typeface="Merriweather"/>
                <a:cs typeface="Merriweather"/>
                <a:sym typeface="Merriweather"/>
              </a:rPr>
              <a:t>SecLists</a:t>
            </a:r>
            <a:r>
              <a:rPr lang="en-US" sz="1400" b="1" i="0" u="none" strike="noStrike" cap="none">
                <a:solidFill>
                  <a:srgbClr val="C00000"/>
                </a:solidFill>
                <a:latin typeface="Merriweather"/>
                <a:ea typeface="Merriweather"/>
                <a:cs typeface="Merriweather"/>
                <a:sym typeface="Merriweather"/>
              </a:rPr>
              <a:t>.</a:t>
            </a:r>
            <a:endParaRPr/>
          </a:p>
        </p:txBody>
      </p:sp>
      <p:pic>
        <p:nvPicPr>
          <p:cNvPr id="217" name="Google Shape;217;p11"/>
          <p:cNvPicPr preferRelativeResize="0"/>
          <p:nvPr/>
        </p:nvPicPr>
        <p:blipFill rotWithShape="1">
          <a:blip r:embed="rId4">
            <a:alphaModFix/>
          </a:blip>
          <a:srcRect/>
          <a:stretch/>
        </p:blipFill>
        <p:spPr>
          <a:xfrm>
            <a:off x="218154" y="1526546"/>
            <a:ext cx="4397477" cy="28541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txBox="1"/>
          <p:nvPr/>
        </p:nvSpPr>
        <p:spPr>
          <a:xfrm>
            <a:off x="1906042" y="2048530"/>
            <a:ext cx="533191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Merriweather"/>
                <a:ea typeface="Merriweather"/>
                <a:cs typeface="Merriweather"/>
                <a:sym typeface="Merriweather"/>
              </a:rPr>
              <a:t>JSON Web Tokens</a:t>
            </a:r>
            <a:endParaRPr sz="2000" b="1" i="0" u="none" strike="noStrike" cap="none">
              <a:solidFill>
                <a:srgbClr val="000000"/>
              </a:solidFill>
              <a:latin typeface="Merriweather"/>
              <a:ea typeface="Merriweather"/>
              <a:cs typeface="Merriweather"/>
              <a:sym typeface="Merriweather"/>
            </a:endParaRPr>
          </a:p>
        </p:txBody>
      </p:sp>
      <p:cxnSp>
        <p:nvCxnSpPr>
          <p:cNvPr id="223" name="Google Shape;223;p12"/>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24" name="Google Shape;224;p12"/>
          <p:cNvPicPr preferRelativeResize="0"/>
          <p:nvPr/>
        </p:nvPicPr>
        <p:blipFill rotWithShape="1">
          <a:blip r:embed="rId3">
            <a:alphaModFix/>
          </a:blip>
          <a:srcRect/>
          <a:stretch/>
        </p:blipFill>
        <p:spPr>
          <a:xfrm>
            <a:off x="8588288" y="4801115"/>
            <a:ext cx="556884" cy="3075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3"/>
          <p:cNvSpPr txBox="1"/>
          <p:nvPr/>
        </p:nvSpPr>
        <p:spPr>
          <a:xfrm>
            <a:off x="0" y="672946"/>
            <a:ext cx="321585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erriweather"/>
                <a:ea typeface="Merriweather"/>
                <a:cs typeface="Merriweather"/>
                <a:sym typeface="Merriweather"/>
              </a:rPr>
              <a:t>What is JSON Web Token?</a:t>
            </a:r>
            <a:endParaRPr sz="1600" b="1" i="0" u="none" strike="noStrike" cap="none">
              <a:solidFill>
                <a:srgbClr val="000000"/>
              </a:solidFill>
              <a:latin typeface="Merriweather"/>
              <a:ea typeface="Merriweather"/>
              <a:cs typeface="Merriweather"/>
              <a:sym typeface="Merriweather"/>
            </a:endParaRPr>
          </a:p>
        </p:txBody>
      </p:sp>
      <p:cxnSp>
        <p:nvCxnSpPr>
          <p:cNvPr id="230" name="Google Shape;230;p13"/>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31" name="Google Shape;231;p13"/>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232" name="Google Shape;232;p13"/>
          <p:cNvSpPr txBox="1"/>
          <p:nvPr/>
        </p:nvSpPr>
        <p:spPr>
          <a:xfrm>
            <a:off x="134671" y="1576438"/>
            <a:ext cx="3766277" cy="261610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JSON Web Token (JWT) is an open standard (RFC 7519) that defines a compact and self-contained way for securely transmitting information between parties as a JSON object. </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This information can be verified and trusted because it is digitally signed. JWTs can be signed using a secret (with the HMAC algorithm) or a public/private key pair using RSA or ECDSA.</a:t>
            </a:r>
            <a:endParaRPr sz="1400" b="0" i="0" u="none" strike="noStrike" cap="none">
              <a:solidFill>
                <a:srgbClr val="000000"/>
              </a:solidFill>
              <a:latin typeface="Merriweather"/>
              <a:ea typeface="Merriweather"/>
              <a:cs typeface="Merriweather"/>
              <a:sym typeface="Merriweather"/>
            </a:endParaRPr>
          </a:p>
        </p:txBody>
      </p:sp>
      <p:pic>
        <p:nvPicPr>
          <p:cNvPr id="233" name="Google Shape;233;p13" descr="Text&#10;&#10;Description automatically generated"/>
          <p:cNvPicPr preferRelativeResize="0"/>
          <p:nvPr/>
        </p:nvPicPr>
        <p:blipFill rotWithShape="1">
          <a:blip r:embed="rId4">
            <a:alphaModFix/>
          </a:blip>
          <a:srcRect t="26380" b="28459"/>
          <a:stretch/>
        </p:blipFill>
        <p:spPr>
          <a:xfrm>
            <a:off x="4242481" y="2122496"/>
            <a:ext cx="4624249" cy="13052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4"/>
          <p:cNvSpPr txBox="1"/>
          <p:nvPr/>
        </p:nvSpPr>
        <p:spPr>
          <a:xfrm>
            <a:off x="2072640" y="68389"/>
            <a:ext cx="499872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erriweather"/>
                <a:ea typeface="Merriweather"/>
                <a:cs typeface="Merriweather"/>
                <a:sym typeface="Merriweather"/>
              </a:rPr>
              <a:t>When should you use JSON Web Tokens?</a:t>
            </a:r>
            <a:endParaRPr sz="1600" b="1" i="0" u="none" strike="noStrike" cap="none">
              <a:solidFill>
                <a:srgbClr val="000000"/>
              </a:solidFill>
              <a:latin typeface="Merriweather"/>
              <a:ea typeface="Merriweather"/>
              <a:cs typeface="Merriweather"/>
              <a:sym typeface="Merriweather"/>
            </a:endParaRPr>
          </a:p>
        </p:txBody>
      </p:sp>
      <p:cxnSp>
        <p:nvCxnSpPr>
          <p:cNvPr id="239" name="Google Shape;239;p14"/>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40" name="Google Shape;240;p14"/>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241" name="Google Shape;241;p14"/>
          <p:cNvSpPr txBox="1"/>
          <p:nvPr/>
        </p:nvSpPr>
        <p:spPr>
          <a:xfrm>
            <a:off x="264211" y="1241158"/>
            <a:ext cx="4705996" cy="295465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Merriweather"/>
                <a:ea typeface="Merriweather"/>
                <a:cs typeface="Merriweather"/>
                <a:sym typeface="Merriweather"/>
              </a:rPr>
              <a:t>Authorization:</a:t>
            </a:r>
            <a:r>
              <a:rPr lang="en-US" sz="1200" b="0" i="0" u="none" strike="noStrike" cap="none">
                <a:solidFill>
                  <a:srgbClr val="000000"/>
                </a:solidFill>
                <a:latin typeface="Merriweather"/>
                <a:ea typeface="Merriweather"/>
                <a:cs typeface="Merriweather"/>
                <a:sym typeface="Merriweather"/>
              </a:rPr>
              <a:t> This is the most common scenario for using JWT. Once the user is logged in, each subsequent request will include the JWT, allowing the user to access routes, services, and resources that are permitted with that token. </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200"/>
              <a:buFont typeface="Arial"/>
              <a:buNone/>
            </a:pPr>
            <a:r>
              <a:rPr lang="en-US" sz="1200" b="1" i="0" u="none" strike="noStrike" cap="none">
                <a:solidFill>
                  <a:srgbClr val="000000"/>
                </a:solidFill>
                <a:latin typeface="Merriweather"/>
                <a:ea typeface="Merriweather"/>
                <a:cs typeface="Merriweather"/>
                <a:sym typeface="Merriweather"/>
              </a:rPr>
              <a:t>Information Exchange:</a:t>
            </a:r>
            <a:r>
              <a:rPr lang="en-US" sz="1200" b="0" i="0" u="none" strike="noStrike" cap="none">
                <a:solidFill>
                  <a:srgbClr val="000000"/>
                </a:solidFill>
                <a:latin typeface="Merriweather"/>
                <a:ea typeface="Merriweather"/>
                <a:cs typeface="Merriweather"/>
                <a:sym typeface="Merriweather"/>
              </a:rPr>
              <a:t> JSON Web Tokens are a good way of securely transmitting information between parties. Because JWTs can be signed—for example, using public/private key pairs—you can be sure the senders are who they say they are. </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200"/>
              <a:buFont typeface="Arial"/>
              <a:buNone/>
            </a:pPr>
            <a:endParaRPr sz="12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200"/>
              <a:buFont typeface="Arial"/>
              <a:buNone/>
            </a:pPr>
            <a:r>
              <a:rPr lang="en-US" sz="1200" b="0" i="1" u="none" strike="noStrike" cap="none">
                <a:solidFill>
                  <a:srgbClr val="000000"/>
                </a:solidFill>
                <a:latin typeface="Merriweather"/>
                <a:ea typeface="Merriweather"/>
                <a:cs typeface="Merriweather"/>
                <a:sym typeface="Merriweather"/>
              </a:rPr>
              <a:t>Additionally, as the signature is calculated using the header and the payload, you can also verify that the content hasn't been tampered with.</a:t>
            </a:r>
            <a:endParaRPr sz="1400" b="0" i="0" u="none" strike="noStrike" cap="none">
              <a:solidFill>
                <a:srgbClr val="000000"/>
              </a:solidFill>
              <a:latin typeface="Merriweather"/>
              <a:ea typeface="Merriweather"/>
              <a:cs typeface="Merriweather"/>
              <a:sym typeface="Merriweather"/>
            </a:endParaRPr>
          </a:p>
        </p:txBody>
      </p:sp>
      <p:pic>
        <p:nvPicPr>
          <p:cNvPr id="242" name="Google Shape;242;p14" descr="Text&#10;&#10;Description automatically generated"/>
          <p:cNvPicPr preferRelativeResize="0"/>
          <p:nvPr/>
        </p:nvPicPr>
        <p:blipFill rotWithShape="1">
          <a:blip r:embed="rId4">
            <a:alphaModFix amt="35000"/>
          </a:blip>
          <a:srcRect t="26380" b="28459"/>
          <a:stretch/>
        </p:blipFill>
        <p:spPr>
          <a:xfrm>
            <a:off x="4572000" y="2174115"/>
            <a:ext cx="4624249" cy="13052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5"/>
          <p:cNvSpPr txBox="1"/>
          <p:nvPr/>
        </p:nvSpPr>
        <p:spPr>
          <a:xfrm>
            <a:off x="2515720" y="57373"/>
            <a:ext cx="411256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Merriweather"/>
                <a:ea typeface="Merriweather"/>
                <a:cs typeface="Merriweather"/>
                <a:sym typeface="Merriweather"/>
              </a:rPr>
              <a:t>What is the JSON Web Token structure?</a:t>
            </a:r>
            <a:endParaRPr sz="1400" b="1" i="0" u="none" strike="noStrike" cap="none">
              <a:solidFill>
                <a:srgbClr val="000000"/>
              </a:solidFill>
              <a:latin typeface="Merriweather"/>
              <a:ea typeface="Merriweather"/>
              <a:cs typeface="Merriweather"/>
              <a:sym typeface="Merriweather"/>
            </a:endParaRPr>
          </a:p>
        </p:txBody>
      </p:sp>
      <p:sp>
        <p:nvSpPr>
          <p:cNvPr id="248" name="Google Shape;248;p15"/>
          <p:cNvSpPr txBox="1"/>
          <p:nvPr/>
        </p:nvSpPr>
        <p:spPr>
          <a:xfrm>
            <a:off x="353822" y="1059984"/>
            <a:ext cx="4323795" cy="33547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Merriweather"/>
                <a:ea typeface="Merriweather"/>
                <a:cs typeface="Merriweather"/>
                <a:sym typeface="Merriweather"/>
              </a:rPr>
              <a:t>In its compact form, JSON Web Tokens consist of three parts separated by dots (.), which are:</a:t>
            </a:r>
            <a:endParaRPr sz="1400" b="0" i="0" u="none" strike="noStrike" cap="none">
              <a:solidFill>
                <a:srgbClr val="000000"/>
              </a:solidFill>
              <a:latin typeface="Merriweather"/>
              <a:ea typeface="Merriweather"/>
              <a:cs typeface="Merriweather"/>
              <a:sym typeface="Merriweather"/>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Merriweather"/>
              <a:ea typeface="Merriweather"/>
              <a:cs typeface="Merriweather"/>
              <a:sym typeface="Merriweather"/>
            </a:endParaRPr>
          </a:p>
          <a:p>
            <a:pPr marL="406400" marR="0" lvl="0" indent="-285750" algn="l" rtl="0">
              <a:lnSpc>
                <a:spcPct val="200000"/>
              </a:lnSpc>
              <a:spcBef>
                <a:spcPts val="1200"/>
              </a:spcBef>
              <a:spcAft>
                <a:spcPts val="0"/>
              </a:spcAft>
              <a:buClr>
                <a:srgbClr val="000000"/>
              </a:buClr>
              <a:buSzPts val="1700"/>
              <a:buFont typeface="Arial"/>
              <a:buChar char="•"/>
            </a:pPr>
            <a:r>
              <a:rPr lang="en-US" sz="1400" b="1" i="0" u="none" strike="noStrike" cap="none">
                <a:solidFill>
                  <a:srgbClr val="C00000"/>
                </a:solidFill>
                <a:latin typeface="Merriweather"/>
                <a:ea typeface="Merriweather"/>
                <a:cs typeface="Merriweather"/>
                <a:sym typeface="Merriweather"/>
              </a:rPr>
              <a:t>Header</a:t>
            </a:r>
            <a:endParaRPr sz="1400" b="0" i="0" u="none" strike="noStrike" cap="none">
              <a:solidFill>
                <a:srgbClr val="000000"/>
              </a:solidFill>
              <a:latin typeface="Merriweather"/>
              <a:ea typeface="Merriweather"/>
              <a:cs typeface="Merriweather"/>
              <a:sym typeface="Merriweather"/>
            </a:endParaRPr>
          </a:p>
          <a:p>
            <a:pPr marL="406400" marR="0" lvl="0" indent="-285750" algn="l" rtl="0">
              <a:lnSpc>
                <a:spcPct val="200000"/>
              </a:lnSpc>
              <a:spcBef>
                <a:spcPts val="0"/>
              </a:spcBef>
              <a:spcAft>
                <a:spcPts val="0"/>
              </a:spcAft>
              <a:buClr>
                <a:srgbClr val="000000"/>
              </a:buClr>
              <a:buSzPts val="1700"/>
              <a:buFont typeface="Arial"/>
              <a:buChar char="•"/>
            </a:pPr>
            <a:r>
              <a:rPr lang="en-US" sz="1400" b="1" i="0" u="none" strike="noStrike" cap="none">
                <a:solidFill>
                  <a:srgbClr val="C00000"/>
                </a:solidFill>
                <a:latin typeface="Merriweather"/>
                <a:ea typeface="Merriweather"/>
                <a:cs typeface="Merriweather"/>
                <a:sym typeface="Merriweather"/>
              </a:rPr>
              <a:t>Payload</a:t>
            </a:r>
            <a:endParaRPr sz="1400" b="0" i="0" u="none" strike="noStrike" cap="none">
              <a:solidFill>
                <a:srgbClr val="000000"/>
              </a:solidFill>
              <a:latin typeface="Merriweather"/>
              <a:ea typeface="Merriweather"/>
              <a:cs typeface="Merriweather"/>
              <a:sym typeface="Merriweather"/>
            </a:endParaRPr>
          </a:p>
          <a:p>
            <a:pPr marL="406400" marR="0" lvl="0" indent="-285750" algn="l" rtl="0">
              <a:lnSpc>
                <a:spcPct val="200000"/>
              </a:lnSpc>
              <a:spcBef>
                <a:spcPts val="0"/>
              </a:spcBef>
              <a:spcAft>
                <a:spcPts val="0"/>
              </a:spcAft>
              <a:buClr>
                <a:srgbClr val="000000"/>
              </a:buClr>
              <a:buSzPts val="1700"/>
              <a:buFont typeface="Arial"/>
              <a:buChar char="•"/>
            </a:pPr>
            <a:r>
              <a:rPr lang="en-US" sz="1400" b="1" i="0" u="none" strike="noStrike" cap="none">
                <a:solidFill>
                  <a:srgbClr val="C00000"/>
                </a:solidFill>
                <a:latin typeface="Merriweather"/>
                <a:ea typeface="Merriweather"/>
                <a:cs typeface="Merriweather"/>
                <a:sym typeface="Merriweather"/>
              </a:rPr>
              <a:t>Signature</a:t>
            </a:r>
            <a:endParaRPr sz="1400" b="0" i="0" u="none" strike="noStrike" cap="none">
              <a:solidFill>
                <a:srgbClr val="000000"/>
              </a:solidFill>
              <a:latin typeface="Merriweather"/>
              <a:ea typeface="Merriweather"/>
              <a:cs typeface="Merriweather"/>
              <a:sym typeface="Merriweather"/>
            </a:endParaRPr>
          </a:p>
          <a:p>
            <a:pPr marL="120650" marR="0" lvl="0" indent="0" algn="l" rtl="0">
              <a:lnSpc>
                <a:spcPct val="200000"/>
              </a:lnSpc>
              <a:spcBef>
                <a:spcPts val="0"/>
              </a:spcBef>
              <a:spcAft>
                <a:spcPts val="0"/>
              </a:spcAft>
              <a:buClr>
                <a:srgbClr val="000000"/>
              </a:buClr>
              <a:buSzPts val="1400"/>
              <a:buFont typeface="Arial"/>
              <a:buNone/>
            </a:pPr>
            <a:endParaRPr sz="1400" b="1" i="0" u="none" strike="noStrike" cap="none">
              <a:solidFill>
                <a:srgbClr val="C00000"/>
              </a:solidFill>
              <a:latin typeface="Merriweather"/>
              <a:ea typeface="Merriweather"/>
              <a:cs typeface="Merriweather"/>
              <a:sym typeface="Merriweather"/>
            </a:endParaRPr>
          </a:p>
          <a:p>
            <a:pPr marL="0" marR="0" lvl="0" indent="0" algn="l" rtl="0">
              <a:lnSpc>
                <a:spcPct val="100000"/>
              </a:lnSpc>
              <a:spcBef>
                <a:spcPts val="120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Therefore, a JWT typically looks like the following.</a:t>
            </a:r>
            <a:endParaRPr sz="1400" b="0" i="0" u="none" strike="noStrike" cap="none">
              <a:solidFill>
                <a:srgbClr val="000000"/>
              </a:solidFill>
              <a:latin typeface="Merriweather"/>
              <a:ea typeface="Merriweather"/>
              <a:cs typeface="Merriweather"/>
              <a:sym typeface="Merriweather"/>
            </a:endParaRPr>
          </a:p>
          <a:p>
            <a:pPr marL="0" marR="0" lvl="0" indent="0" algn="l" rtl="0">
              <a:lnSpc>
                <a:spcPct val="100000"/>
              </a:lnSpc>
              <a:spcBef>
                <a:spcPts val="1200"/>
              </a:spcBef>
              <a:spcAft>
                <a:spcPts val="0"/>
              </a:spcAft>
              <a:buClr>
                <a:srgbClr val="000000"/>
              </a:buClr>
              <a:buSzPts val="1400"/>
              <a:buFont typeface="Arial"/>
              <a:buNone/>
            </a:pPr>
            <a:r>
              <a:rPr lang="en-US" sz="1400" b="1" i="0" u="none" strike="noStrike" cap="none">
                <a:solidFill>
                  <a:srgbClr val="000000"/>
                </a:solidFill>
                <a:highlight>
                  <a:srgbClr val="B0DEC4"/>
                </a:highlight>
                <a:latin typeface="Merriweather"/>
                <a:ea typeface="Merriweather"/>
                <a:cs typeface="Merriweather"/>
                <a:sym typeface="Merriweather"/>
              </a:rPr>
              <a:t>xxxxx</a:t>
            </a:r>
            <a:r>
              <a:rPr lang="en-US" sz="1400" b="1" i="0" u="none" strike="noStrike" cap="none">
                <a:solidFill>
                  <a:srgbClr val="000000"/>
                </a:solidFill>
                <a:latin typeface="Merriweather"/>
                <a:ea typeface="Merriweather"/>
                <a:cs typeface="Merriweather"/>
                <a:sym typeface="Merriweather"/>
              </a:rPr>
              <a:t>.</a:t>
            </a:r>
            <a:r>
              <a:rPr lang="en-US" sz="1400" b="1" i="0" u="none" strike="noStrike" cap="none">
                <a:solidFill>
                  <a:srgbClr val="000000"/>
                </a:solidFill>
                <a:highlight>
                  <a:srgbClr val="EDC5BF"/>
                </a:highlight>
                <a:latin typeface="Merriweather"/>
                <a:ea typeface="Merriweather"/>
                <a:cs typeface="Merriweather"/>
                <a:sym typeface="Merriweather"/>
              </a:rPr>
              <a:t>yyyyy</a:t>
            </a:r>
            <a:r>
              <a:rPr lang="en-US" sz="1400" b="1" i="0" u="none" strike="noStrike" cap="none">
                <a:solidFill>
                  <a:srgbClr val="000000"/>
                </a:solidFill>
                <a:latin typeface="Merriweather"/>
                <a:ea typeface="Merriweather"/>
                <a:cs typeface="Merriweather"/>
                <a:sym typeface="Merriweather"/>
              </a:rPr>
              <a:t>.</a:t>
            </a:r>
            <a:r>
              <a:rPr lang="en-US" sz="1400" b="1" i="0" u="none" strike="noStrike" cap="none">
                <a:solidFill>
                  <a:srgbClr val="000000"/>
                </a:solidFill>
                <a:highlight>
                  <a:srgbClr val="CAD7E8"/>
                </a:highlight>
                <a:latin typeface="Merriweather"/>
                <a:ea typeface="Merriweather"/>
                <a:cs typeface="Merriweather"/>
                <a:sym typeface="Merriweather"/>
              </a:rPr>
              <a:t>zzzzz</a:t>
            </a:r>
            <a:endParaRPr sz="1400" b="1" i="0" u="none" strike="noStrike" cap="none">
              <a:solidFill>
                <a:srgbClr val="000000"/>
              </a:solidFill>
              <a:highlight>
                <a:srgbClr val="CAD7E8"/>
              </a:highlight>
              <a:latin typeface="Merriweather"/>
              <a:ea typeface="Merriweather"/>
              <a:cs typeface="Merriweather"/>
              <a:sym typeface="Merriweather"/>
            </a:endParaRPr>
          </a:p>
        </p:txBody>
      </p:sp>
      <p:cxnSp>
        <p:nvCxnSpPr>
          <p:cNvPr id="249" name="Google Shape;249;p15"/>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50" name="Google Shape;250;p15"/>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51" name="Google Shape;251;p15" descr="Diagram&#10;&#10;Description automatically generated"/>
          <p:cNvPicPr preferRelativeResize="0"/>
          <p:nvPr/>
        </p:nvPicPr>
        <p:blipFill rotWithShape="1">
          <a:blip r:embed="rId4">
            <a:alphaModFix/>
          </a:blip>
          <a:srcRect/>
          <a:stretch/>
        </p:blipFill>
        <p:spPr>
          <a:xfrm>
            <a:off x="5375333" y="838813"/>
            <a:ext cx="3520462" cy="3797108"/>
          </a:xfrm>
          <a:prstGeom prst="rect">
            <a:avLst/>
          </a:prstGeom>
          <a:noFill/>
          <a:ln w="9525" cap="flat" cmpd="sng">
            <a:solidFill>
              <a:schemeClr val="accent1"/>
            </a:solidFill>
            <a:prstDash val="solid"/>
            <a:round/>
            <a:headEnd type="none" w="sm" len="sm"/>
            <a:tailEnd type="none" w="sm" len="sm"/>
          </a:ln>
          <a:effectLst>
            <a:outerShdw blurRad="292100" dist="139700" dir="2700000" algn="tl" rotWithShape="0">
              <a:srgbClr val="333333">
                <a:alpha val="6431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6"/>
          <p:cNvSpPr txBox="1"/>
          <p:nvPr/>
        </p:nvSpPr>
        <p:spPr>
          <a:xfrm>
            <a:off x="0" y="399560"/>
            <a:ext cx="16254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erriweather"/>
                <a:ea typeface="Merriweather"/>
                <a:cs typeface="Merriweather"/>
                <a:sym typeface="Merriweather"/>
              </a:rPr>
              <a:t>Header</a:t>
            </a:r>
            <a:endParaRPr sz="1800" b="1" i="0" u="none" strike="noStrike" cap="none">
              <a:solidFill>
                <a:srgbClr val="000000"/>
              </a:solidFill>
              <a:latin typeface="Merriweather"/>
              <a:ea typeface="Merriweather"/>
              <a:cs typeface="Merriweather"/>
              <a:sym typeface="Merriweather"/>
            </a:endParaRPr>
          </a:p>
        </p:txBody>
      </p:sp>
      <p:sp>
        <p:nvSpPr>
          <p:cNvPr id="257" name="Google Shape;257;p16"/>
          <p:cNvSpPr txBox="1"/>
          <p:nvPr/>
        </p:nvSpPr>
        <p:spPr>
          <a:xfrm>
            <a:off x="0" y="1001665"/>
            <a:ext cx="5980471"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Merriweather"/>
                <a:ea typeface="Merriweather"/>
                <a:cs typeface="Merriweather"/>
                <a:sym typeface="Merriweather"/>
              </a:rPr>
              <a:t>The header typically consists of two parts: the type of the token, which is JWT, and the signing algorithm being used, such as HMAC SHA256 or RSA.</a:t>
            </a:r>
            <a:endParaRPr sz="1400" b="0" i="0" u="none" strike="noStrike" cap="none">
              <a:solidFill>
                <a:srgbClr val="000000"/>
              </a:solidFill>
              <a:latin typeface="Merriweather"/>
              <a:ea typeface="Merriweather"/>
              <a:cs typeface="Merriweather"/>
              <a:sym typeface="Merriweather"/>
            </a:endParaRPr>
          </a:p>
        </p:txBody>
      </p:sp>
      <p:cxnSp>
        <p:nvCxnSpPr>
          <p:cNvPr id="258" name="Google Shape;258;p16"/>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59" name="Google Shape;259;p16"/>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60" name="Google Shape;260;p16"/>
          <p:cNvPicPr preferRelativeResize="0"/>
          <p:nvPr/>
        </p:nvPicPr>
        <p:blipFill rotWithShape="1">
          <a:blip r:embed="rId4">
            <a:alphaModFix/>
          </a:blip>
          <a:srcRect/>
          <a:stretch/>
        </p:blipFill>
        <p:spPr>
          <a:xfrm>
            <a:off x="1915980" y="1963071"/>
            <a:ext cx="5465588" cy="1440101"/>
          </a:xfrm>
          <a:prstGeom prst="rect">
            <a:avLst/>
          </a:prstGeom>
          <a:noFill/>
          <a:ln>
            <a:noFill/>
          </a:ln>
        </p:spPr>
      </p:pic>
      <p:sp>
        <p:nvSpPr>
          <p:cNvPr id="261" name="Google Shape;261;p16"/>
          <p:cNvSpPr txBox="1"/>
          <p:nvPr/>
        </p:nvSpPr>
        <p:spPr>
          <a:xfrm>
            <a:off x="-34724" y="3889313"/>
            <a:ext cx="58087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Then, this JSON is Base64Url encoded to form the first part of the JWT.</a:t>
            </a:r>
            <a:endParaRPr sz="14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p:nvPr/>
        </p:nvSpPr>
        <p:spPr>
          <a:xfrm>
            <a:off x="0" y="399560"/>
            <a:ext cx="16254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erriweather"/>
                <a:ea typeface="Merriweather"/>
                <a:cs typeface="Merriweather"/>
                <a:sym typeface="Merriweather"/>
              </a:rPr>
              <a:t>Payload</a:t>
            </a:r>
            <a:endParaRPr sz="1800" b="1" i="0" u="none" strike="noStrike" cap="none">
              <a:solidFill>
                <a:srgbClr val="000000"/>
              </a:solidFill>
              <a:latin typeface="Merriweather"/>
              <a:ea typeface="Merriweather"/>
              <a:cs typeface="Merriweather"/>
              <a:sym typeface="Merriweather"/>
            </a:endParaRPr>
          </a:p>
        </p:txBody>
      </p:sp>
      <p:cxnSp>
        <p:nvCxnSpPr>
          <p:cNvPr id="267" name="Google Shape;267;p17"/>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68" name="Google Shape;268;p17"/>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69" name="Google Shape;269;p17"/>
          <p:cNvPicPr preferRelativeResize="0"/>
          <p:nvPr/>
        </p:nvPicPr>
        <p:blipFill rotWithShape="1">
          <a:blip r:embed="rId4">
            <a:alphaModFix/>
          </a:blip>
          <a:srcRect/>
          <a:stretch/>
        </p:blipFill>
        <p:spPr>
          <a:xfrm>
            <a:off x="904875" y="1967096"/>
            <a:ext cx="7334250" cy="1695450"/>
          </a:xfrm>
          <a:prstGeom prst="rect">
            <a:avLst/>
          </a:prstGeom>
          <a:noFill/>
          <a:ln>
            <a:noFill/>
          </a:ln>
        </p:spPr>
      </p:pic>
      <p:sp>
        <p:nvSpPr>
          <p:cNvPr id="270" name="Google Shape;270;p17"/>
          <p:cNvSpPr txBox="1"/>
          <p:nvPr/>
        </p:nvSpPr>
        <p:spPr>
          <a:xfrm>
            <a:off x="311700" y="1021901"/>
            <a:ext cx="6000610"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The second part of the token is the payload, which contains the claims. Claims are statements about an entity (typically, the user) and additional data. </a:t>
            </a:r>
            <a:endParaRPr sz="14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cxnSp>
        <p:nvCxnSpPr>
          <p:cNvPr id="275" name="Google Shape;275;p18"/>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76" name="Google Shape;276;p18"/>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77" name="Google Shape;277;p18"/>
          <p:cNvPicPr preferRelativeResize="0"/>
          <p:nvPr/>
        </p:nvPicPr>
        <p:blipFill rotWithShape="1">
          <a:blip r:embed="rId4">
            <a:alphaModFix/>
          </a:blip>
          <a:srcRect/>
          <a:stretch/>
        </p:blipFill>
        <p:spPr>
          <a:xfrm>
            <a:off x="881062" y="2747643"/>
            <a:ext cx="7381875" cy="1438275"/>
          </a:xfrm>
          <a:prstGeom prst="rect">
            <a:avLst/>
          </a:prstGeom>
          <a:noFill/>
          <a:ln>
            <a:noFill/>
          </a:ln>
        </p:spPr>
      </p:pic>
      <p:sp>
        <p:nvSpPr>
          <p:cNvPr id="278" name="Google Shape;278;p18"/>
          <p:cNvSpPr txBox="1"/>
          <p:nvPr/>
        </p:nvSpPr>
        <p:spPr>
          <a:xfrm>
            <a:off x="304325" y="1127673"/>
            <a:ext cx="6590545" cy="17543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To create the signature part you have to take the encoded header, the encoded payload, a secret, the algorithm specified in the header, and sign that. </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For example if you want to use the HMAC SHA256 algorithm, the signature will be created in the following way:</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p:txBody>
      </p:sp>
      <p:sp>
        <p:nvSpPr>
          <p:cNvPr id="279" name="Google Shape;279;p18"/>
          <p:cNvSpPr txBox="1"/>
          <p:nvPr/>
        </p:nvSpPr>
        <p:spPr>
          <a:xfrm>
            <a:off x="0" y="399560"/>
            <a:ext cx="16254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erriweather"/>
                <a:ea typeface="Merriweather"/>
                <a:cs typeface="Merriweather"/>
                <a:sym typeface="Merriweather"/>
              </a:rPr>
              <a:t>Signature</a:t>
            </a:r>
            <a:endParaRPr sz="1800" b="1" i="0" u="none" strike="noStrike" cap="none">
              <a:solidFill>
                <a:srgbClr val="000000"/>
              </a:solidFill>
              <a:latin typeface="Merriweather"/>
              <a:ea typeface="Merriweather"/>
              <a:cs typeface="Merriweather"/>
              <a:sym typeface="Merriweather"/>
            </a:endParaRPr>
          </a:p>
        </p:txBody>
      </p:sp>
      <p:sp>
        <p:nvSpPr>
          <p:cNvPr id="280" name="Google Shape;280;p18"/>
          <p:cNvSpPr txBox="1"/>
          <p:nvPr/>
        </p:nvSpPr>
        <p:spPr>
          <a:xfrm>
            <a:off x="2186448" y="4800841"/>
            <a:ext cx="462361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202124"/>
                </a:solidFill>
                <a:latin typeface="arial"/>
                <a:ea typeface="arial"/>
                <a:cs typeface="arial"/>
                <a:sym typeface="arial"/>
              </a:rPr>
              <a:t>Hash-based message authentication code - HMAC</a:t>
            </a: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cxnSp>
        <p:nvCxnSpPr>
          <p:cNvPr id="285" name="Google Shape;285;p19"/>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86" name="Google Shape;286;p19"/>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87" name="Google Shape;287;p19"/>
          <p:cNvPicPr preferRelativeResize="0"/>
          <p:nvPr/>
        </p:nvPicPr>
        <p:blipFill rotWithShape="1">
          <a:blip r:embed="rId4">
            <a:alphaModFix/>
          </a:blip>
          <a:srcRect/>
          <a:stretch/>
        </p:blipFill>
        <p:spPr>
          <a:xfrm>
            <a:off x="1503349" y="2337752"/>
            <a:ext cx="5775851" cy="1393625"/>
          </a:xfrm>
          <a:prstGeom prst="rect">
            <a:avLst/>
          </a:prstGeom>
          <a:noFill/>
          <a:ln>
            <a:noFill/>
          </a:ln>
          <a:effectLst>
            <a:outerShdw blurRad="292100" dist="139700" dir="2700000" algn="tl" rotWithShape="0">
              <a:srgbClr val="333333">
                <a:alpha val="64313"/>
              </a:srgbClr>
            </a:outerShdw>
          </a:effectLst>
        </p:spPr>
      </p:pic>
      <p:sp>
        <p:nvSpPr>
          <p:cNvPr id="288" name="Google Shape;288;p19"/>
          <p:cNvSpPr txBox="1"/>
          <p:nvPr/>
        </p:nvSpPr>
        <p:spPr>
          <a:xfrm>
            <a:off x="419875" y="4303750"/>
            <a:ext cx="7942800"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Merriweather"/>
                <a:ea typeface="Merriweather"/>
                <a:cs typeface="Merriweather"/>
                <a:sym typeface="Merriweather"/>
              </a:rPr>
              <a:t>If you want to play with JWT and put these concepts into practice, you can use </a:t>
            </a:r>
            <a:r>
              <a:rPr lang="en-US" sz="1400" b="1" i="1" u="none" strike="noStrike" cap="none">
                <a:solidFill>
                  <a:srgbClr val="0070C0"/>
                </a:solidFill>
                <a:latin typeface="Merriweather"/>
                <a:ea typeface="Merriweather"/>
                <a:cs typeface="Merriweather"/>
                <a:sym typeface="Merriweather"/>
              </a:rPr>
              <a:t>jwt.io</a:t>
            </a:r>
            <a:endParaRPr sz="1400" b="1" i="1" u="none" strike="noStrike" cap="none">
              <a:solidFill>
                <a:srgbClr val="0070C0"/>
              </a:solidFill>
              <a:latin typeface="Merriweather"/>
              <a:ea typeface="Merriweather"/>
              <a:cs typeface="Merriweather"/>
              <a:sym typeface="Merriweather"/>
            </a:endParaRPr>
          </a:p>
        </p:txBody>
      </p:sp>
      <p:sp>
        <p:nvSpPr>
          <p:cNvPr id="289" name="Google Shape;289;p19"/>
          <p:cNvSpPr txBox="1"/>
          <p:nvPr/>
        </p:nvSpPr>
        <p:spPr>
          <a:xfrm>
            <a:off x="0" y="1060494"/>
            <a:ext cx="5647140"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The output is three Base64-URL strings separated by dots that can be easily passed in HTML and HTTP environments, while being more compact when compared to XML-based standards such as SAML. The following shows a JWT that has the previous header and payload encoded, and it is signed with a secret.</a:t>
            </a:r>
            <a:endParaRPr sz="1400" b="0" i="0" u="none" strike="noStrike" cap="none">
              <a:solidFill>
                <a:srgbClr val="000000"/>
              </a:solidFill>
              <a:latin typeface="Merriweather"/>
              <a:ea typeface="Merriweather"/>
              <a:cs typeface="Merriweather"/>
              <a:sym typeface="Merriweather"/>
            </a:endParaRPr>
          </a:p>
        </p:txBody>
      </p:sp>
      <p:sp>
        <p:nvSpPr>
          <p:cNvPr id="290" name="Google Shape;290;p19"/>
          <p:cNvSpPr txBox="1"/>
          <p:nvPr/>
        </p:nvSpPr>
        <p:spPr>
          <a:xfrm>
            <a:off x="0" y="399560"/>
            <a:ext cx="290543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erriweather"/>
                <a:ea typeface="Merriweather"/>
                <a:cs typeface="Merriweather"/>
                <a:sym typeface="Merriweather"/>
              </a:rPr>
              <a:t>Putting all together</a:t>
            </a:r>
            <a:endParaRPr sz="1800" b="1"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
          <p:cNvSpPr txBox="1"/>
          <p:nvPr/>
        </p:nvSpPr>
        <p:spPr>
          <a:xfrm>
            <a:off x="3516179" y="-6868"/>
            <a:ext cx="211164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Overview</a:t>
            </a:r>
            <a:endParaRPr sz="1400" b="1" i="0" u="none" strike="noStrike" cap="none">
              <a:solidFill>
                <a:srgbClr val="000000"/>
              </a:solidFill>
              <a:latin typeface="Merriweather"/>
              <a:ea typeface="Merriweather"/>
              <a:cs typeface="Merriweather"/>
              <a:sym typeface="Merriweather"/>
            </a:endParaRPr>
          </a:p>
        </p:txBody>
      </p:sp>
      <p:pic>
        <p:nvPicPr>
          <p:cNvPr id="120" name="Google Shape;120;p2"/>
          <p:cNvPicPr preferRelativeResize="0"/>
          <p:nvPr/>
        </p:nvPicPr>
        <p:blipFill rotWithShape="1">
          <a:blip r:embed="rId3">
            <a:alphaModFix amt="20000"/>
          </a:blip>
          <a:srcRect/>
          <a:stretch/>
        </p:blipFill>
        <p:spPr>
          <a:xfrm>
            <a:off x="5374243" y="1768643"/>
            <a:ext cx="3651810" cy="2109936"/>
          </a:xfrm>
          <a:prstGeom prst="rect">
            <a:avLst/>
          </a:prstGeom>
          <a:noFill/>
          <a:ln>
            <a:noFill/>
          </a:ln>
        </p:spPr>
      </p:pic>
      <p:sp>
        <p:nvSpPr>
          <p:cNvPr id="121" name="Google Shape;121;p2"/>
          <p:cNvSpPr txBox="1"/>
          <p:nvPr/>
        </p:nvSpPr>
        <p:spPr>
          <a:xfrm>
            <a:off x="924496" y="1127410"/>
            <a:ext cx="4449747" cy="2893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practice with JWT</a:t>
            </a:r>
            <a:endParaRPr sz="1400" b="1" i="0" u="none" strike="noStrike" cap="none">
              <a:solidFill>
                <a:srgbClr val="000000"/>
              </a:solidFill>
              <a:latin typeface="Merriweather"/>
              <a:ea typeface="Merriweather"/>
              <a:cs typeface="Merriweather"/>
              <a:sym typeface="Merriweathe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practice with BURP</a:t>
            </a:r>
            <a:endParaRPr sz="1400" b="1" i="0" u="none" strike="noStrike" cap="none">
              <a:solidFill>
                <a:srgbClr val="000000"/>
              </a:solidFill>
              <a:latin typeface="Merriweather"/>
              <a:ea typeface="Merriweather"/>
              <a:cs typeface="Merriweather"/>
              <a:sym typeface="Merriweather"/>
            </a:endParaRPr>
          </a:p>
          <a:p>
            <a:pPr marL="0" marR="0" lvl="0" indent="0" algn="l" rtl="0">
              <a:lnSpc>
                <a:spcPct val="100000"/>
              </a:lnSpc>
              <a:spcBef>
                <a:spcPts val="0"/>
              </a:spcBef>
              <a:spcAft>
                <a:spcPts val="0"/>
              </a:spcAft>
              <a:buNone/>
            </a:pPr>
            <a:endParaRPr sz="1400" b="1" i="0" u="none" strike="noStrike" cap="none">
              <a:solidFill>
                <a:srgbClr val="0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DirBuster</a:t>
            </a:r>
            <a:endParaRPr sz="1400" b="1" i="0" u="none" strike="noStrike" cap="none">
              <a:solidFill>
                <a:srgbClr val="000000"/>
              </a:solidFill>
              <a:latin typeface="Merriweather"/>
              <a:ea typeface="Merriweather"/>
              <a:cs typeface="Merriweather"/>
              <a:sym typeface="Merriweathe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GoBuster</a:t>
            </a:r>
            <a:endParaRPr sz="1400" b="1" i="0" u="none" strike="noStrike" cap="none">
              <a:solidFill>
                <a:srgbClr val="000000"/>
              </a:solidFill>
              <a:latin typeface="Merriweather"/>
              <a:ea typeface="Merriweather"/>
              <a:cs typeface="Merriweather"/>
              <a:sym typeface="Merriweathe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DirSearch</a:t>
            </a:r>
            <a:endParaRPr sz="1400" b="1" i="0" u="none" strike="noStrike" cap="none">
              <a:solidFill>
                <a:schemeClr val="dk1"/>
              </a:solidFill>
              <a:latin typeface="Merriweather"/>
              <a:ea typeface="Merriweather"/>
              <a:cs typeface="Merriweather"/>
              <a:sym typeface="Merriweather"/>
            </a:endParaRPr>
          </a:p>
          <a:p>
            <a:pPr marL="0" marR="0" lvl="0" indent="0" algn="l" rtl="0">
              <a:lnSpc>
                <a:spcPct val="100000"/>
              </a:lnSpc>
              <a:spcBef>
                <a:spcPts val="0"/>
              </a:spcBef>
              <a:spcAft>
                <a:spcPts val="0"/>
              </a:spcAft>
              <a:buNone/>
            </a:pPr>
            <a:endParaRPr sz="1400" b="1" i="0" u="none" strike="noStrike" cap="none">
              <a:solidFill>
                <a:srgbClr val="C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Machine: </a:t>
            </a:r>
            <a:r>
              <a:rPr lang="en-US" sz="1400" b="1" i="0" u="none" strike="noStrike" cap="none">
                <a:solidFill>
                  <a:srgbClr val="C00000"/>
                </a:solidFill>
                <a:latin typeface="Merriweather"/>
                <a:ea typeface="Merriweather"/>
                <a:cs typeface="Merriweather"/>
                <a:sym typeface="Merriweather"/>
              </a:rPr>
              <a:t>authorization</a:t>
            </a: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C00000"/>
              </a:solidFill>
              <a:latin typeface="Merriweather"/>
              <a:ea typeface="Merriweather"/>
              <a:cs typeface="Merriweather"/>
              <a:sym typeface="Merriweathe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C00000"/>
              </a:solidFill>
              <a:latin typeface="Merriweather"/>
              <a:ea typeface="Merriweather"/>
              <a:cs typeface="Merriweather"/>
              <a:sym typeface="Merriweather"/>
            </a:endParaRPr>
          </a:p>
        </p:txBody>
      </p:sp>
      <p:cxnSp>
        <p:nvCxnSpPr>
          <p:cNvPr id="122" name="Google Shape;122;p2"/>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23" name="Google Shape;123;p2"/>
          <p:cNvPicPr preferRelativeResize="0"/>
          <p:nvPr/>
        </p:nvPicPr>
        <p:blipFill rotWithShape="1">
          <a:blip r:embed="rId4">
            <a:alphaModFix/>
          </a:blip>
          <a:srcRect/>
          <a:stretch/>
        </p:blipFill>
        <p:spPr>
          <a:xfrm>
            <a:off x="8588288" y="4801115"/>
            <a:ext cx="556884" cy="3075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cxnSp>
        <p:nvCxnSpPr>
          <p:cNvPr id="295" name="Google Shape;295;p20"/>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96" name="Google Shape;296;p20"/>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297" name="Google Shape;297;p20"/>
          <p:cNvSpPr txBox="1">
            <a:spLocks noGrp="1"/>
          </p:cNvSpPr>
          <p:nvPr>
            <p:ph type="title"/>
          </p:nvPr>
        </p:nvSpPr>
        <p:spPr>
          <a:xfrm>
            <a:off x="60977" y="663846"/>
            <a:ext cx="3463887"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1800"/>
              <a:buNone/>
            </a:pPr>
            <a:r>
              <a:rPr lang="en-US" b="1">
                <a:latin typeface="Merriweather"/>
                <a:ea typeface="Merriweather"/>
                <a:cs typeface="Merriweather"/>
                <a:sym typeface="Merriweather"/>
              </a:rPr>
              <a:t>How do JSON Web Tokens work?</a:t>
            </a:r>
            <a:endParaRPr b="1">
              <a:latin typeface="Merriweather"/>
              <a:ea typeface="Merriweather"/>
              <a:cs typeface="Merriweather"/>
              <a:sym typeface="Merriweather"/>
            </a:endParaRPr>
          </a:p>
        </p:txBody>
      </p:sp>
      <p:pic>
        <p:nvPicPr>
          <p:cNvPr id="298" name="Google Shape;298;p20"/>
          <p:cNvPicPr preferRelativeResize="0"/>
          <p:nvPr/>
        </p:nvPicPr>
        <p:blipFill rotWithShape="1">
          <a:blip r:embed="rId4">
            <a:alphaModFix/>
          </a:blip>
          <a:srcRect/>
          <a:stretch/>
        </p:blipFill>
        <p:spPr>
          <a:xfrm>
            <a:off x="4306529" y="2295564"/>
            <a:ext cx="4776494" cy="698359"/>
          </a:xfrm>
          <a:prstGeom prst="rect">
            <a:avLst/>
          </a:prstGeom>
          <a:noFill/>
          <a:ln>
            <a:noFill/>
          </a:ln>
        </p:spPr>
      </p:pic>
      <p:sp>
        <p:nvSpPr>
          <p:cNvPr id="299" name="Google Shape;299;p20"/>
          <p:cNvSpPr txBox="1"/>
          <p:nvPr/>
        </p:nvSpPr>
        <p:spPr>
          <a:xfrm>
            <a:off x="60977" y="1525309"/>
            <a:ext cx="4186558" cy="209288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erriweather"/>
                <a:ea typeface="Merriweather"/>
                <a:cs typeface="Merriweather"/>
                <a:sym typeface="Merriweather"/>
              </a:rPr>
              <a:t>In authentication, when the user successfully logs in using their credentials, a JSON Web Token will be returned. Since tokens are credentials, great care must be taken to prevent security issues. In general, you should not keep tokens longer than required.</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200"/>
              <a:buFont typeface="Arial"/>
              <a:buNone/>
            </a:pPr>
            <a:r>
              <a:rPr lang="en-US" sz="1200" b="0" i="0" u="none" strike="noStrike" cap="none">
                <a:solidFill>
                  <a:srgbClr val="000000"/>
                </a:solidFill>
                <a:latin typeface="Merriweather"/>
                <a:ea typeface="Merriweather"/>
                <a:cs typeface="Merriweather"/>
                <a:sym typeface="Merriweather"/>
              </a:rPr>
              <a:t>Whenever the user wants to access a protected route or resource, the user agent should send the JWT, typically in the Authorization header using the Bearer schema. The content of the header should look like the following:</a:t>
            </a:r>
            <a:endParaRPr sz="14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cxnSp>
        <p:nvCxnSpPr>
          <p:cNvPr id="304" name="Google Shape;304;p21"/>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05" name="Google Shape;305;p21"/>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306" name="Google Shape;306;p21"/>
          <p:cNvSpPr txBox="1">
            <a:spLocks noGrp="1"/>
          </p:cNvSpPr>
          <p:nvPr>
            <p:ph type="title"/>
          </p:nvPr>
        </p:nvSpPr>
        <p:spPr>
          <a:xfrm>
            <a:off x="311700" y="291466"/>
            <a:ext cx="339162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3641"/>
              <a:buFont typeface="Arial"/>
              <a:buNone/>
            </a:pPr>
            <a:r>
              <a:rPr lang="en-US" b="1">
                <a:latin typeface="Merriweather"/>
                <a:ea typeface="Merriweather"/>
                <a:cs typeface="Merriweather"/>
                <a:sym typeface="Merriweather"/>
              </a:rPr>
              <a:t>How do JSON Web Tokens work?</a:t>
            </a:r>
            <a:endParaRPr>
              <a:latin typeface="Merriweather"/>
              <a:ea typeface="Merriweather"/>
              <a:cs typeface="Merriweather"/>
              <a:sym typeface="Merriweather"/>
            </a:endParaRPr>
          </a:p>
          <a:p>
            <a:pPr marL="0" lvl="0" indent="0" algn="l" rtl="0">
              <a:lnSpc>
                <a:spcPct val="100000"/>
              </a:lnSpc>
              <a:spcBef>
                <a:spcPts val="0"/>
              </a:spcBef>
              <a:spcAft>
                <a:spcPts val="0"/>
              </a:spcAft>
              <a:buClr>
                <a:schemeClr val="dk1"/>
              </a:buClr>
              <a:buSzPct val="43641"/>
              <a:buFont typeface="Arial"/>
              <a:buNone/>
            </a:pPr>
            <a:endParaRPr>
              <a:latin typeface="Merriweather"/>
              <a:ea typeface="Merriweather"/>
              <a:cs typeface="Merriweather"/>
              <a:sym typeface="Merriweather"/>
            </a:endParaRPr>
          </a:p>
          <a:p>
            <a:pPr marL="0" lvl="0" indent="0" algn="l" rtl="0">
              <a:lnSpc>
                <a:spcPct val="100000"/>
              </a:lnSpc>
              <a:spcBef>
                <a:spcPts val="0"/>
              </a:spcBef>
              <a:spcAft>
                <a:spcPts val="0"/>
              </a:spcAft>
              <a:buSzPct val="111111"/>
              <a:buNone/>
            </a:pPr>
            <a:endParaRPr>
              <a:latin typeface="Merriweather"/>
              <a:ea typeface="Merriweather"/>
              <a:cs typeface="Merriweather"/>
              <a:sym typeface="Merriweather"/>
            </a:endParaRPr>
          </a:p>
        </p:txBody>
      </p:sp>
      <p:sp>
        <p:nvSpPr>
          <p:cNvPr id="307" name="Google Shape;307;p21"/>
          <p:cNvSpPr txBox="1"/>
          <p:nvPr/>
        </p:nvSpPr>
        <p:spPr>
          <a:xfrm>
            <a:off x="842100" y="4328844"/>
            <a:ext cx="7459800"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C00000"/>
                </a:solidFill>
                <a:latin typeface="Merriweather"/>
                <a:ea typeface="Merriweather"/>
                <a:cs typeface="Merriweather"/>
                <a:sym typeface="Merriweather"/>
              </a:rPr>
              <a:t>Do note that with signed tokens, all the information contained within the token is exposed to users or other parties, even though they are unable to change it. This means you should not put secret information within the token.</a:t>
            </a:r>
            <a:endParaRPr sz="1050" b="0" i="0" u="none" strike="noStrike" cap="none">
              <a:solidFill>
                <a:srgbClr val="C00000"/>
              </a:solidFill>
              <a:latin typeface="Merriweather"/>
              <a:ea typeface="Merriweather"/>
              <a:cs typeface="Merriweather"/>
              <a:sym typeface="Merriweather"/>
            </a:endParaRPr>
          </a:p>
        </p:txBody>
      </p:sp>
      <p:sp>
        <p:nvSpPr>
          <p:cNvPr id="308" name="Google Shape;308;p21"/>
          <p:cNvSpPr txBox="1"/>
          <p:nvPr/>
        </p:nvSpPr>
        <p:spPr>
          <a:xfrm>
            <a:off x="-1" y="1048059"/>
            <a:ext cx="3768213" cy="3093154"/>
          </a:xfrm>
          <a:prstGeom prst="rect">
            <a:avLst/>
          </a:prstGeom>
          <a:noFill/>
          <a:ln>
            <a:noFill/>
          </a:ln>
        </p:spPr>
        <p:txBody>
          <a:bodyPr spcFirstLastPara="1" wrap="square" lIns="91425" tIns="45700" rIns="91425" bIns="45700" anchor="t" anchorCtr="0">
            <a:spAutoFit/>
          </a:bodyPr>
          <a:lstStyle/>
          <a:p>
            <a:pPr marL="476250" marR="0" lvl="0" indent="-342900" algn="just" rtl="0">
              <a:lnSpc>
                <a:spcPct val="100000"/>
              </a:lnSpc>
              <a:spcBef>
                <a:spcPts val="0"/>
              </a:spcBef>
              <a:spcAft>
                <a:spcPts val="0"/>
              </a:spcAft>
              <a:buClr>
                <a:srgbClr val="000000"/>
              </a:buClr>
              <a:buSzPts val="1500"/>
              <a:buFont typeface="Arial"/>
              <a:buAutoNum type="arabicPeriod"/>
            </a:pPr>
            <a:r>
              <a:rPr lang="en-US" sz="1300" b="0" i="0" u="none" strike="noStrike" cap="none">
                <a:solidFill>
                  <a:schemeClr val="dk1"/>
                </a:solidFill>
                <a:latin typeface="Merriweather"/>
                <a:ea typeface="Merriweather"/>
                <a:cs typeface="Merriweather"/>
                <a:sym typeface="Merriweather"/>
              </a:rPr>
              <a:t>The application or client requests authorization to the authorization server. This is performed through one of the different authorization flows. For example, a typical OpenID Connect compliant web application will go through the /oauth/authorize endpoint using the authorization code flow.</a:t>
            </a:r>
            <a:endParaRPr sz="1400" b="0" i="0" u="none" strike="noStrike" cap="none">
              <a:solidFill>
                <a:srgbClr val="000000"/>
              </a:solidFill>
              <a:latin typeface="Merriweather"/>
              <a:ea typeface="Merriweather"/>
              <a:cs typeface="Merriweather"/>
              <a:sym typeface="Merriweather"/>
            </a:endParaRPr>
          </a:p>
          <a:p>
            <a:pPr marL="476250" marR="0" lvl="0" indent="-247650" algn="just" rtl="0">
              <a:lnSpc>
                <a:spcPct val="100000"/>
              </a:lnSpc>
              <a:spcBef>
                <a:spcPts val="0"/>
              </a:spcBef>
              <a:spcAft>
                <a:spcPts val="0"/>
              </a:spcAft>
              <a:buClr>
                <a:srgbClr val="000000"/>
              </a:buClr>
              <a:buSzPts val="1500"/>
              <a:buFont typeface="Arial"/>
              <a:buNone/>
            </a:pPr>
            <a:endParaRPr sz="1300" b="0" i="0" u="none" strike="noStrike" cap="none">
              <a:solidFill>
                <a:schemeClr val="dk1"/>
              </a:solidFill>
              <a:latin typeface="Merriweather"/>
              <a:ea typeface="Merriweather"/>
              <a:cs typeface="Merriweather"/>
              <a:sym typeface="Merriweather"/>
            </a:endParaRPr>
          </a:p>
          <a:p>
            <a:pPr marL="476250" marR="0" lvl="0" indent="-342900" algn="just" rtl="0">
              <a:lnSpc>
                <a:spcPct val="100000"/>
              </a:lnSpc>
              <a:spcBef>
                <a:spcPts val="0"/>
              </a:spcBef>
              <a:spcAft>
                <a:spcPts val="0"/>
              </a:spcAft>
              <a:buClr>
                <a:srgbClr val="000000"/>
              </a:buClr>
              <a:buSzPts val="1500"/>
              <a:buFont typeface="Arial"/>
              <a:buAutoNum type="arabicPeriod"/>
            </a:pPr>
            <a:r>
              <a:rPr lang="en-US" sz="1300" b="0" i="0" u="none" strike="noStrike" cap="none">
                <a:solidFill>
                  <a:schemeClr val="dk1"/>
                </a:solidFill>
                <a:latin typeface="Merriweather"/>
                <a:ea typeface="Merriweather"/>
                <a:cs typeface="Merriweather"/>
                <a:sym typeface="Merriweather"/>
              </a:rPr>
              <a:t>When the authorization is granted, the authorization server returns an access token to the application.</a:t>
            </a:r>
            <a:endParaRPr sz="1400" b="0" i="0" u="none" strike="noStrike" cap="none">
              <a:solidFill>
                <a:srgbClr val="000000"/>
              </a:solidFill>
              <a:latin typeface="Merriweather"/>
              <a:ea typeface="Merriweather"/>
              <a:cs typeface="Merriweather"/>
              <a:sym typeface="Merriweather"/>
            </a:endParaRPr>
          </a:p>
          <a:p>
            <a:pPr marL="476250" marR="0" lvl="0" indent="-247650" algn="just" rtl="0">
              <a:lnSpc>
                <a:spcPct val="100000"/>
              </a:lnSpc>
              <a:spcBef>
                <a:spcPts val="0"/>
              </a:spcBef>
              <a:spcAft>
                <a:spcPts val="0"/>
              </a:spcAft>
              <a:buClr>
                <a:srgbClr val="000000"/>
              </a:buClr>
              <a:buSzPts val="1500"/>
              <a:buFont typeface="Arial"/>
              <a:buNone/>
            </a:pPr>
            <a:endParaRPr sz="1300" b="0" i="0" u="none" strike="noStrike" cap="none">
              <a:solidFill>
                <a:schemeClr val="dk1"/>
              </a:solidFill>
              <a:latin typeface="Merriweather"/>
              <a:ea typeface="Merriweather"/>
              <a:cs typeface="Merriweather"/>
              <a:sym typeface="Merriweather"/>
            </a:endParaRPr>
          </a:p>
          <a:p>
            <a:pPr marL="476250" marR="0" lvl="0" indent="-342900" algn="just" rtl="0">
              <a:lnSpc>
                <a:spcPct val="100000"/>
              </a:lnSpc>
              <a:spcBef>
                <a:spcPts val="0"/>
              </a:spcBef>
              <a:spcAft>
                <a:spcPts val="0"/>
              </a:spcAft>
              <a:buClr>
                <a:srgbClr val="000000"/>
              </a:buClr>
              <a:buSzPts val="1500"/>
              <a:buFont typeface="Arial"/>
              <a:buAutoNum type="arabicPeriod"/>
            </a:pPr>
            <a:r>
              <a:rPr lang="en-US" sz="1300" b="0" i="0" u="none" strike="noStrike" cap="none">
                <a:solidFill>
                  <a:schemeClr val="dk1"/>
                </a:solidFill>
                <a:latin typeface="Merriweather"/>
                <a:ea typeface="Merriweather"/>
                <a:cs typeface="Merriweather"/>
                <a:sym typeface="Merriweather"/>
              </a:rPr>
              <a:t>The application uses the access token to access a protected resource (like an API).</a:t>
            </a:r>
            <a:endParaRPr sz="1400" b="0" i="0" u="none" strike="noStrike" cap="none">
              <a:solidFill>
                <a:srgbClr val="000000"/>
              </a:solidFill>
              <a:latin typeface="Merriweather"/>
              <a:ea typeface="Merriweather"/>
              <a:cs typeface="Merriweather"/>
              <a:sym typeface="Merriweather"/>
            </a:endParaRPr>
          </a:p>
        </p:txBody>
      </p:sp>
      <p:pic>
        <p:nvPicPr>
          <p:cNvPr id="309" name="Google Shape;309;p21" descr="Diagram&#10;&#10;Description automatically generated"/>
          <p:cNvPicPr preferRelativeResize="0"/>
          <p:nvPr/>
        </p:nvPicPr>
        <p:blipFill rotWithShape="1">
          <a:blip r:embed="rId4">
            <a:alphaModFix/>
          </a:blip>
          <a:srcRect/>
          <a:stretch/>
        </p:blipFill>
        <p:spPr>
          <a:xfrm>
            <a:off x="4098513" y="1201633"/>
            <a:ext cx="4768217" cy="2366957"/>
          </a:xfrm>
          <a:prstGeom prst="rect">
            <a:avLst/>
          </a:prstGeom>
          <a:noFill/>
          <a:ln w="9525" cap="flat" cmpd="sng">
            <a:solidFill>
              <a:schemeClr val="accent1"/>
            </a:solidFill>
            <a:prstDash val="solid"/>
            <a:round/>
            <a:headEnd type="none" w="sm" len="sm"/>
            <a:tailEnd type="none" w="sm" len="sm"/>
          </a:ln>
          <a:effectLst>
            <a:outerShdw blurRad="292100" dist="139700" dir="2700000" algn="tl" rotWithShape="0">
              <a:srgbClr val="333333">
                <a:alpha val="64313"/>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cxnSp>
        <p:nvCxnSpPr>
          <p:cNvPr id="314" name="Google Shape;314;p22"/>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15" name="Google Shape;315;p22"/>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316" name="Google Shape;316;p22"/>
          <p:cNvSpPr txBox="1">
            <a:spLocks noGrp="1"/>
          </p:cNvSpPr>
          <p:nvPr>
            <p:ph type="title"/>
          </p:nvPr>
        </p:nvSpPr>
        <p:spPr>
          <a:xfrm>
            <a:off x="193713" y="467027"/>
            <a:ext cx="350592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ts val="707"/>
              <a:buFont typeface="Arial"/>
              <a:buNone/>
            </a:pPr>
            <a:r>
              <a:rPr lang="en-US" b="1">
                <a:latin typeface="Merriweather"/>
                <a:ea typeface="Merriweather"/>
                <a:cs typeface="Merriweather"/>
                <a:sym typeface="Merriweather"/>
              </a:rPr>
              <a:t>How do JSON Web Tokens work?</a:t>
            </a:r>
            <a:endParaRPr b="1">
              <a:latin typeface="Merriweather"/>
              <a:ea typeface="Merriweather"/>
              <a:cs typeface="Merriweather"/>
              <a:sym typeface="Merriweather"/>
            </a:endParaRPr>
          </a:p>
          <a:p>
            <a:pPr marL="0" lvl="0" indent="0" algn="l" rtl="0">
              <a:lnSpc>
                <a:spcPct val="100000"/>
              </a:lnSpc>
              <a:spcBef>
                <a:spcPts val="0"/>
              </a:spcBef>
              <a:spcAft>
                <a:spcPts val="0"/>
              </a:spcAft>
              <a:buClr>
                <a:schemeClr val="dk1"/>
              </a:buClr>
              <a:buSzPts val="707"/>
              <a:buFont typeface="Arial"/>
              <a:buNone/>
            </a:pPr>
            <a:endParaRPr>
              <a:latin typeface="Merriweather"/>
              <a:ea typeface="Merriweather"/>
              <a:cs typeface="Merriweather"/>
              <a:sym typeface="Merriweather"/>
            </a:endParaRPr>
          </a:p>
          <a:p>
            <a:pPr marL="0" lvl="0" indent="0" algn="l" rtl="0">
              <a:lnSpc>
                <a:spcPct val="100000"/>
              </a:lnSpc>
              <a:spcBef>
                <a:spcPts val="0"/>
              </a:spcBef>
              <a:spcAft>
                <a:spcPts val="0"/>
              </a:spcAft>
              <a:buSzPts val="1800"/>
              <a:buNone/>
            </a:pPr>
            <a:endParaRPr>
              <a:latin typeface="Merriweather"/>
              <a:ea typeface="Merriweather"/>
              <a:cs typeface="Merriweather"/>
              <a:sym typeface="Merriweather"/>
            </a:endParaRPr>
          </a:p>
        </p:txBody>
      </p:sp>
      <p:pic>
        <p:nvPicPr>
          <p:cNvPr id="317" name="Google Shape;317;p22"/>
          <p:cNvPicPr preferRelativeResize="0"/>
          <p:nvPr/>
        </p:nvPicPr>
        <p:blipFill rotWithShape="1">
          <a:blip r:embed="rId4">
            <a:alphaModFix/>
          </a:blip>
          <a:srcRect/>
          <a:stretch/>
        </p:blipFill>
        <p:spPr>
          <a:xfrm>
            <a:off x="1508399" y="2362375"/>
            <a:ext cx="6127199" cy="2258800"/>
          </a:xfrm>
          <a:prstGeom prst="rect">
            <a:avLst/>
          </a:prstGeom>
          <a:noFill/>
          <a:ln>
            <a:noFill/>
          </a:ln>
        </p:spPr>
      </p:pic>
      <p:sp>
        <p:nvSpPr>
          <p:cNvPr id="318" name="Google Shape;318;p22"/>
          <p:cNvSpPr txBox="1"/>
          <p:nvPr/>
        </p:nvSpPr>
        <p:spPr>
          <a:xfrm>
            <a:off x="119971" y="1113348"/>
            <a:ext cx="6035760" cy="110795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If the token is sent in the Authorization header, Cross-Origin Resource Sharing (CORS) won't be an issue as it doesn't use cookies. The following diagram shows how a JWT is obtained and used to access APIs or resources:</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cxnSp>
        <p:nvCxnSpPr>
          <p:cNvPr id="323" name="Google Shape;323;p23"/>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24" name="Google Shape;324;p23"/>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325" name="Google Shape;325;p23"/>
          <p:cNvSpPr txBox="1">
            <a:spLocks noGrp="1"/>
          </p:cNvSpPr>
          <p:nvPr>
            <p:ph type="title"/>
          </p:nvPr>
        </p:nvSpPr>
        <p:spPr>
          <a:xfrm>
            <a:off x="152540" y="375082"/>
            <a:ext cx="4069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1800"/>
              <a:buNone/>
            </a:pPr>
            <a:r>
              <a:rPr lang="en-US" b="1">
                <a:latin typeface="Merriweather"/>
                <a:ea typeface="Merriweather"/>
                <a:cs typeface="Merriweather"/>
                <a:sym typeface="Merriweather"/>
              </a:rPr>
              <a:t>Why should we use JSON Web Tokens?</a:t>
            </a:r>
            <a:endParaRPr b="1">
              <a:latin typeface="Merriweather"/>
              <a:ea typeface="Merriweather"/>
              <a:cs typeface="Merriweather"/>
              <a:sym typeface="Merriweather"/>
            </a:endParaRPr>
          </a:p>
        </p:txBody>
      </p:sp>
      <p:sp>
        <p:nvSpPr>
          <p:cNvPr id="326" name="Google Shape;326;p23"/>
          <p:cNvSpPr txBox="1"/>
          <p:nvPr/>
        </p:nvSpPr>
        <p:spPr>
          <a:xfrm>
            <a:off x="311700" y="1370737"/>
            <a:ext cx="3751481" cy="283154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Let's talk about the benefits of JSON Web Tokens (JWT) when compared to Simple Web Tokens (SWT) and Security Assertion Markup Language Tokens (SAML).</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As JSON is less verbose than XML, when it is encoded its size is also smaller, making JWT more compact than SAML. This makes JWT a good choice to be passed in HTML and HTTP environments.</a:t>
            </a:r>
            <a:endParaRPr sz="1400" b="0" i="0" u="none" strike="noStrike" cap="none">
              <a:solidFill>
                <a:srgbClr val="000000"/>
              </a:solidFill>
              <a:latin typeface="Merriweather"/>
              <a:ea typeface="Merriweather"/>
              <a:cs typeface="Merriweather"/>
              <a:sym typeface="Merriweather"/>
            </a:endParaRPr>
          </a:p>
        </p:txBody>
      </p:sp>
      <p:pic>
        <p:nvPicPr>
          <p:cNvPr id="327" name="Google Shape;327;p23" descr="Text&#10;&#10;Description automatically generated"/>
          <p:cNvPicPr preferRelativeResize="0"/>
          <p:nvPr/>
        </p:nvPicPr>
        <p:blipFill rotWithShape="1">
          <a:blip r:embed="rId4">
            <a:alphaModFix/>
          </a:blip>
          <a:srcRect t="26380" b="28459"/>
          <a:stretch/>
        </p:blipFill>
        <p:spPr>
          <a:xfrm>
            <a:off x="4242481" y="2122496"/>
            <a:ext cx="4624249" cy="13052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cxnSp>
        <p:nvCxnSpPr>
          <p:cNvPr id="332" name="Google Shape;332;p24"/>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33" name="Google Shape;333;p24"/>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334" name="Google Shape;334;p24"/>
          <p:cNvSpPr txBox="1">
            <a:spLocks noGrp="1"/>
          </p:cNvSpPr>
          <p:nvPr>
            <p:ph type="title"/>
          </p:nvPr>
        </p:nvSpPr>
        <p:spPr>
          <a:xfrm>
            <a:off x="354074" y="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US" sz="1600" b="1">
                <a:latin typeface="Merriweather"/>
                <a:ea typeface="Merriweather"/>
                <a:cs typeface="Merriweather"/>
                <a:sym typeface="Merriweather"/>
              </a:rPr>
              <a:t>Comparison of the length of an encoded JWT and an encoded SAML</a:t>
            </a:r>
            <a:endParaRPr sz="1600" b="1">
              <a:latin typeface="Merriweather"/>
              <a:ea typeface="Merriweather"/>
              <a:cs typeface="Merriweather"/>
              <a:sym typeface="Merriweather"/>
            </a:endParaRPr>
          </a:p>
        </p:txBody>
      </p:sp>
      <p:pic>
        <p:nvPicPr>
          <p:cNvPr id="335" name="Google Shape;335;p24"/>
          <p:cNvPicPr preferRelativeResize="0"/>
          <p:nvPr/>
        </p:nvPicPr>
        <p:blipFill rotWithShape="1">
          <a:blip r:embed="rId4">
            <a:alphaModFix/>
          </a:blip>
          <a:srcRect l="2082" t="4048" r="4929" b="4788"/>
          <a:stretch/>
        </p:blipFill>
        <p:spPr>
          <a:xfrm>
            <a:off x="137158" y="1106989"/>
            <a:ext cx="4316731" cy="3097529"/>
          </a:xfrm>
          <a:prstGeom prst="rect">
            <a:avLst/>
          </a:prstGeom>
          <a:noFill/>
          <a:ln>
            <a:noFill/>
          </a:ln>
        </p:spPr>
      </p:pic>
      <p:pic>
        <p:nvPicPr>
          <p:cNvPr id="336" name="Google Shape;336;p24"/>
          <p:cNvPicPr preferRelativeResize="0"/>
          <p:nvPr/>
        </p:nvPicPr>
        <p:blipFill rotWithShape="1">
          <a:blip r:embed="rId5">
            <a:alphaModFix/>
          </a:blip>
          <a:srcRect l="1417" t="2006" r="5593" b="8287"/>
          <a:stretch/>
        </p:blipFill>
        <p:spPr>
          <a:xfrm>
            <a:off x="4822280" y="1106995"/>
            <a:ext cx="4184562" cy="30975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5"/>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342" name="Google Shape;342;p25"/>
          <p:cNvSpPr txBox="1"/>
          <p:nvPr/>
        </p:nvSpPr>
        <p:spPr>
          <a:xfrm>
            <a:off x="-3413" y="515508"/>
            <a:ext cx="1398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Description:</a:t>
            </a:r>
            <a:endParaRPr/>
          </a:p>
        </p:txBody>
      </p:sp>
      <p:sp>
        <p:nvSpPr>
          <p:cNvPr id="343" name="Google Shape;343;p25"/>
          <p:cNvSpPr txBox="1"/>
          <p:nvPr/>
        </p:nvSpPr>
        <p:spPr>
          <a:xfrm>
            <a:off x="-3413" y="823285"/>
            <a:ext cx="3162925" cy="1384995"/>
          </a:xfrm>
          <a:prstGeom prst="rect">
            <a:avLst/>
          </a:prstGeom>
          <a:solidFill>
            <a:schemeClr val="dk1"/>
          </a:solidFill>
          <a:ln w="9525" cap="flat" cmpd="sng">
            <a:solidFill>
              <a:schemeClr val="dk1"/>
            </a:solidFill>
            <a:prstDash val="lg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Merriweather"/>
                <a:ea typeface="Merriweather"/>
                <a:cs typeface="Merriweather"/>
                <a:sym typeface="Merriweather"/>
              </a:rPr>
              <a:t>Can you be a master of recon!</a:t>
            </a:r>
            <a:endParaRPr/>
          </a:p>
          <a:p>
            <a:pPr marL="0" marR="0" lvl="0" indent="0" algn="l" rtl="0">
              <a:lnSpc>
                <a:spcPct val="100000"/>
              </a:lnSpc>
              <a:spcBef>
                <a:spcPts val="0"/>
              </a:spcBef>
              <a:spcAft>
                <a:spcPts val="0"/>
              </a:spcAft>
              <a:buNone/>
            </a:pPr>
            <a:endParaRPr sz="1200" b="0" i="0" u="none" strike="noStrike" cap="none">
              <a:solidFill>
                <a:schemeClr val="lt1"/>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1200" b="0" i="0" u="none" strike="noStrike" cap="none">
                <a:solidFill>
                  <a:srgbClr val="92D050"/>
                </a:solidFill>
                <a:latin typeface="Merriweather"/>
                <a:ea typeface="Merriweather"/>
                <a:cs typeface="Merriweather"/>
                <a:sym typeface="Merriweather"/>
              </a:rPr>
              <a:t>Flag format: CTF{sha256}</a:t>
            </a:r>
            <a:endParaRPr/>
          </a:p>
          <a:p>
            <a:pPr marL="0" marR="0" lvl="0" indent="0" algn="l" rtl="0">
              <a:lnSpc>
                <a:spcPct val="100000"/>
              </a:lnSpc>
              <a:spcBef>
                <a:spcPts val="0"/>
              </a:spcBef>
              <a:spcAft>
                <a:spcPts val="0"/>
              </a:spcAft>
              <a:buNone/>
            </a:pPr>
            <a:endParaRPr sz="1200" b="0" i="0" u="none" strike="noStrike" cap="none">
              <a:solidFill>
                <a:srgbClr val="92D050"/>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1200" b="0" i="0" u="none" strike="noStrike" cap="none">
                <a:solidFill>
                  <a:schemeClr val="lt1"/>
                </a:solidFill>
                <a:latin typeface="Merriweather"/>
                <a:ea typeface="Merriweather"/>
                <a:cs typeface="Merriweather"/>
                <a:sym typeface="Merriweather"/>
              </a:rPr>
              <a:t>Level</a:t>
            </a:r>
            <a:r>
              <a:rPr lang="en-US" sz="1200" b="0" i="0" u="none" strike="noStrike" cap="none">
                <a:solidFill>
                  <a:srgbClr val="92D050"/>
                </a:solidFill>
                <a:latin typeface="Merriweather"/>
                <a:ea typeface="Merriweather"/>
                <a:cs typeface="Merriweather"/>
                <a:sym typeface="Merriweather"/>
              </a:rPr>
              <a:t>: Medium</a:t>
            </a:r>
            <a:endParaRPr/>
          </a:p>
          <a:p>
            <a:pPr marL="0" marR="0" lvl="0" indent="0" algn="l" rtl="0">
              <a:lnSpc>
                <a:spcPct val="100000"/>
              </a:lnSpc>
              <a:spcBef>
                <a:spcPts val="0"/>
              </a:spcBef>
              <a:spcAft>
                <a:spcPts val="0"/>
              </a:spcAft>
              <a:buNone/>
            </a:pPr>
            <a:endParaRPr sz="1200" b="0" i="0" u="none" strike="noStrike" cap="none">
              <a:solidFill>
                <a:srgbClr val="92D050"/>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1200" b="0" i="0" u="none" strike="noStrike" cap="none">
                <a:solidFill>
                  <a:schemeClr val="lt1"/>
                </a:solidFill>
                <a:latin typeface="Merriweather"/>
                <a:ea typeface="Merriweather"/>
                <a:cs typeface="Merriweather"/>
                <a:sym typeface="Merriweather"/>
              </a:rPr>
              <a:t>Server: </a:t>
            </a:r>
            <a:r>
              <a:rPr lang="en-US" sz="1200" b="0" i="0" u="none" strike="noStrike" cap="none">
                <a:solidFill>
                  <a:srgbClr val="FFC000"/>
                </a:solidFill>
                <a:latin typeface="Merriweather"/>
                <a:ea typeface="Merriweather"/>
                <a:cs typeface="Merriweather"/>
                <a:sym typeface="Merriweather"/>
              </a:rPr>
              <a:t>34.107.45.207:31871</a:t>
            </a:r>
            <a:endParaRPr/>
          </a:p>
        </p:txBody>
      </p:sp>
      <p:pic>
        <p:nvPicPr>
          <p:cNvPr id="344" name="Google Shape;344;p25"/>
          <p:cNvPicPr preferRelativeResize="0"/>
          <p:nvPr/>
        </p:nvPicPr>
        <p:blipFill rotWithShape="1">
          <a:blip r:embed="rId3">
            <a:alphaModFix/>
          </a:blip>
          <a:srcRect/>
          <a:stretch/>
        </p:blipFill>
        <p:spPr>
          <a:xfrm>
            <a:off x="3215148" y="823284"/>
            <a:ext cx="5864758" cy="3742971"/>
          </a:xfrm>
          <a:prstGeom prst="rect">
            <a:avLst/>
          </a:prstGeom>
          <a:noFill/>
          <a:ln w="9525" cap="flat" cmpd="sng">
            <a:solidFill>
              <a:srgbClr val="C00000"/>
            </a:solidFill>
            <a:prstDash val="dash"/>
            <a:round/>
            <a:headEnd type="none" w="sm" len="sm"/>
            <a:tailEnd type="none" w="sm" len="sm"/>
          </a:ln>
        </p:spPr>
      </p:pic>
      <p:sp>
        <p:nvSpPr>
          <p:cNvPr id="345" name="Google Shape;345;p25"/>
          <p:cNvSpPr txBox="1"/>
          <p:nvPr/>
        </p:nvSpPr>
        <p:spPr>
          <a:xfrm>
            <a:off x="0" y="3536484"/>
            <a:ext cx="242475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Hints:</a:t>
            </a:r>
            <a:endParaRPr/>
          </a:p>
          <a:p>
            <a:pPr marL="285750" marR="0" lvl="0" indent="-285750" algn="l" rtl="0">
              <a:lnSpc>
                <a:spcPct val="100000"/>
              </a:lnSpc>
              <a:spcBef>
                <a:spcPts val="0"/>
              </a:spcBef>
              <a:spcAft>
                <a:spcPts val="0"/>
              </a:spcAft>
              <a:buClr>
                <a:srgbClr val="000000"/>
              </a:buClr>
              <a:buSzPts val="1100"/>
              <a:buFont typeface="Arial"/>
              <a:buChar char="•"/>
            </a:pPr>
            <a:r>
              <a:rPr lang="en-US" sz="1100" b="1" i="0" u="none" strike="noStrike" cap="none">
                <a:solidFill>
                  <a:srgbClr val="000000"/>
                </a:solidFill>
                <a:latin typeface="Merriweather"/>
                <a:ea typeface="Merriweather"/>
                <a:cs typeface="Merriweather"/>
                <a:sym typeface="Merriweather"/>
              </a:rPr>
              <a:t>Hint 1:  </a:t>
            </a:r>
            <a:r>
              <a:rPr lang="en-US" sz="1100" b="0" i="0" u="none" strike="noStrike" cap="none">
                <a:solidFill>
                  <a:srgbClr val="000000"/>
                </a:solidFill>
                <a:latin typeface="Merriweather"/>
                <a:ea typeface="Merriweather"/>
                <a:cs typeface="Merriweather"/>
                <a:sym typeface="Merriweather"/>
              </a:rPr>
              <a:t>Try to find yourself ^^</a:t>
            </a:r>
            <a:endParaRPr/>
          </a:p>
        </p:txBody>
      </p:sp>
      <p:cxnSp>
        <p:nvCxnSpPr>
          <p:cNvPr id="346" name="Google Shape;346;p25"/>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47" name="Google Shape;347;p25"/>
          <p:cNvPicPr preferRelativeResize="0"/>
          <p:nvPr/>
        </p:nvPicPr>
        <p:blipFill rotWithShape="1">
          <a:blip r:embed="rId4">
            <a:alphaModFix/>
          </a:blip>
          <a:srcRect/>
          <a:stretch/>
        </p:blipFill>
        <p:spPr>
          <a:xfrm>
            <a:off x="8588288" y="4801115"/>
            <a:ext cx="556884" cy="3075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6"/>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pic>
        <p:nvPicPr>
          <p:cNvPr id="353" name="Google Shape;353;p26"/>
          <p:cNvPicPr preferRelativeResize="0"/>
          <p:nvPr/>
        </p:nvPicPr>
        <p:blipFill rotWithShape="1">
          <a:blip r:embed="rId3">
            <a:alphaModFix/>
          </a:blip>
          <a:srcRect/>
          <a:stretch/>
        </p:blipFill>
        <p:spPr>
          <a:xfrm>
            <a:off x="463997" y="815332"/>
            <a:ext cx="5864758" cy="3742971"/>
          </a:xfrm>
          <a:prstGeom prst="rect">
            <a:avLst/>
          </a:prstGeom>
          <a:noFill/>
          <a:ln w="9525" cap="flat" cmpd="sng">
            <a:solidFill>
              <a:srgbClr val="C00000"/>
            </a:solidFill>
            <a:prstDash val="dash"/>
            <a:round/>
            <a:headEnd type="none" w="sm" len="sm"/>
            <a:tailEnd type="none" w="sm" len="sm"/>
          </a:ln>
        </p:spPr>
      </p:pic>
      <p:cxnSp>
        <p:nvCxnSpPr>
          <p:cNvPr id="354" name="Google Shape;354;p26"/>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55" name="Google Shape;355;p26"/>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56" name="Google Shape;356;p26"/>
          <p:cNvSpPr txBox="1"/>
          <p:nvPr/>
        </p:nvSpPr>
        <p:spPr>
          <a:xfrm>
            <a:off x="6767350" y="2302096"/>
            <a:ext cx="211164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C00000"/>
                </a:solidFill>
                <a:latin typeface="Merriweather"/>
                <a:ea typeface="Merriweather"/>
                <a:cs typeface="Merriweather"/>
                <a:sym typeface="Merriweather"/>
              </a:rPr>
              <a:t>? ? ?</a:t>
            </a:r>
            <a:endParaRPr sz="3600" b="1" i="0" u="none" strike="noStrike" cap="none">
              <a:solidFill>
                <a:srgbClr val="C00000"/>
              </a:solidFill>
              <a:latin typeface="Merriweather"/>
              <a:ea typeface="Merriweather"/>
              <a:cs typeface="Merriweather"/>
              <a:sym typeface="Merriweath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27"/>
          <p:cNvPicPr preferRelativeResize="0"/>
          <p:nvPr/>
        </p:nvPicPr>
        <p:blipFill rotWithShape="1">
          <a:blip r:embed="rId3">
            <a:alphaModFix/>
          </a:blip>
          <a:srcRect/>
          <a:stretch/>
        </p:blipFill>
        <p:spPr>
          <a:xfrm>
            <a:off x="107968" y="1181878"/>
            <a:ext cx="8690554" cy="2773086"/>
          </a:xfrm>
          <a:prstGeom prst="rect">
            <a:avLst/>
          </a:prstGeom>
          <a:noFill/>
          <a:ln w="9525" cap="flat" cmpd="sng">
            <a:solidFill>
              <a:srgbClr val="C00000"/>
            </a:solidFill>
            <a:prstDash val="dash"/>
            <a:round/>
            <a:headEnd type="none" w="sm" len="sm"/>
            <a:tailEnd type="none" w="sm" len="sm"/>
          </a:ln>
        </p:spPr>
      </p:pic>
      <p:cxnSp>
        <p:nvCxnSpPr>
          <p:cNvPr id="362" name="Google Shape;362;p27"/>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63" name="Google Shape;363;p27"/>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64" name="Google Shape;364;p27"/>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8"/>
          <p:cNvPicPr preferRelativeResize="0"/>
          <p:nvPr/>
        </p:nvPicPr>
        <p:blipFill rotWithShape="1">
          <a:blip r:embed="rId3">
            <a:alphaModFix/>
          </a:blip>
          <a:srcRect/>
          <a:stretch/>
        </p:blipFill>
        <p:spPr>
          <a:xfrm>
            <a:off x="967731" y="791837"/>
            <a:ext cx="7208535" cy="3553842"/>
          </a:xfrm>
          <a:prstGeom prst="rect">
            <a:avLst/>
          </a:prstGeom>
          <a:noFill/>
          <a:ln w="9525" cap="flat" cmpd="sng">
            <a:solidFill>
              <a:srgbClr val="C00000"/>
            </a:solidFill>
            <a:prstDash val="dash"/>
            <a:round/>
            <a:headEnd type="none" w="sm" len="sm"/>
            <a:tailEnd type="none" w="sm" len="sm"/>
          </a:ln>
        </p:spPr>
      </p:pic>
      <p:cxnSp>
        <p:nvCxnSpPr>
          <p:cNvPr id="370" name="Google Shape;370;p28"/>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71" name="Google Shape;371;p28"/>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72" name="Google Shape;372;p28"/>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29"/>
          <p:cNvPicPr preferRelativeResize="0"/>
          <p:nvPr/>
        </p:nvPicPr>
        <p:blipFill rotWithShape="1">
          <a:blip r:embed="rId3">
            <a:alphaModFix/>
          </a:blip>
          <a:srcRect/>
          <a:stretch/>
        </p:blipFill>
        <p:spPr>
          <a:xfrm>
            <a:off x="1646837" y="1624034"/>
            <a:ext cx="5850323" cy="2652370"/>
          </a:xfrm>
          <a:prstGeom prst="rect">
            <a:avLst/>
          </a:prstGeom>
          <a:noFill/>
          <a:ln w="9525" cap="flat" cmpd="sng">
            <a:solidFill>
              <a:srgbClr val="C00000"/>
            </a:solidFill>
            <a:prstDash val="dash"/>
            <a:round/>
            <a:headEnd type="none" w="sm" len="sm"/>
            <a:tailEnd type="none" w="sm" len="sm"/>
          </a:ln>
        </p:spPr>
      </p:pic>
      <p:cxnSp>
        <p:nvCxnSpPr>
          <p:cNvPr id="378" name="Google Shape;378;p29"/>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79" name="Google Shape;379;p29"/>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80" name="Google Shape;380;p29"/>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381" name="Google Shape;381;p29"/>
          <p:cNvSpPr txBox="1"/>
          <p:nvPr/>
        </p:nvSpPr>
        <p:spPr>
          <a:xfrm>
            <a:off x="-3977" y="867096"/>
            <a:ext cx="8289235"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got some routes: /</a:t>
            </a:r>
            <a:r>
              <a:rPr lang="en-US" sz="1400" b="1" i="0" u="none" strike="noStrike" cap="none">
                <a:solidFill>
                  <a:srgbClr val="000000"/>
                </a:solidFill>
                <a:latin typeface="Arial"/>
                <a:ea typeface="Arial"/>
                <a:cs typeface="Arial"/>
                <a:sym typeface="Arial"/>
              </a:rPr>
              <a:t>auth, /client_secrets.json, /robots.txt, /secrets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Let’s check the firstroute.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 descr="A picture containing application&#10;&#10;Description automatically generated"/>
          <p:cNvPicPr preferRelativeResize="0"/>
          <p:nvPr/>
        </p:nvPicPr>
        <p:blipFill rotWithShape="1">
          <a:blip r:embed="rId3">
            <a:alphaModFix amt="35000"/>
          </a:blip>
          <a:srcRect/>
          <a:stretch/>
        </p:blipFill>
        <p:spPr>
          <a:xfrm>
            <a:off x="4559179" y="994336"/>
            <a:ext cx="4491510" cy="3774081"/>
          </a:xfrm>
          <a:prstGeom prst="rect">
            <a:avLst/>
          </a:prstGeom>
          <a:noFill/>
          <a:ln>
            <a:noFill/>
          </a:ln>
        </p:spPr>
      </p:pic>
      <p:sp>
        <p:nvSpPr>
          <p:cNvPr id="129" name="Google Shape;129;p3"/>
          <p:cNvSpPr txBox="1"/>
          <p:nvPr/>
        </p:nvSpPr>
        <p:spPr>
          <a:xfrm>
            <a:off x="2462721" y="28627"/>
            <a:ext cx="419291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rgbClr val="252831"/>
                </a:solidFill>
                <a:latin typeface="Merriweather"/>
                <a:ea typeface="Merriweather"/>
                <a:cs typeface="Merriweather"/>
                <a:sym typeface="Merriweather"/>
              </a:rPr>
              <a:t>Terms &amp; Conditions</a:t>
            </a:r>
            <a:endParaRPr sz="1100" b="1" i="0" u="none" strike="noStrike" cap="none">
              <a:solidFill>
                <a:srgbClr val="000000"/>
              </a:solidFill>
              <a:latin typeface="Merriweather"/>
              <a:ea typeface="Merriweather"/>
              <a:cs typeface="Merriweather"/>
              <a:sym typeface="Merriweather"/>
            </a:endParaRPr>
          </a:p>
        </p:txBody>
      </p:sp>
      <p:cxnSp>
        <p:nvCxnSpPr>
          <p:cNvPr id="130" name="Google Shape;130;p3"/>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31" name="Google Shape;131;p3"/>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132" name="Google Shape;132;p3"/>
          <p:cNvSpPr/>
          <p:nvPr/>
        </p:nvSpPr>
        <p:spPr>
          <a:xfrm>
            <a:off x="223860" y="1651846"/>
            <a:ext cx="412428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C00000"/>
                </a:solidFill>
                <a:latin typeface="Merriweather"/>
                <a:ea typeface="Merriweather"/>
                <a:cs typeface="Merriweather"/>
                <a:sym typeface="Merriweather"/>
              </a:rPr>
              <a:t>For Educational Purposes Only</a:t>
            </a:r>
            <a:endParaRPr/>
          </a:p>
        </p:txBody>
      </p:sp>
      <p:sp>
        <p:nvSpPr>
          <p:cNvPr id="133" name="Google Shape;133;p3"/>
          <p:cNvSpPr/>
          <p:nvPr/>
        </p:nvSpPr>
        <p:spPr>
          <a:xfrm>
            <a:off x="706503" y="2529216"/>
            <a:ext cx="3274653"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Merriweather"/>
                <a:ea typeface="Merriweather"/>
                <a:cs typeface="Merriweather"/>
                <a:sym typeface="Merriweather"/>
              </a:rPr>
              <a:t>In either case, </a:t>
            </a:r>
            <a:endParaRPr/>
          </a:p>
          <a:p>
            <a:pPr marL="0" marR="0" lvl="0" indent="0" algn="ctr" rtl="0">
              <a:lnSpc>
                <a:spcPct val="100000"/>
              </a:lnSpc>
              <a:spcBef>
                <a:spcPts val="0"/>
              </a:spcBef>
              <a:spcAft>
                <a:spcPts val="0"/>
              </a:spcAft>
              <a:buNone/>
            </a:pPr>
            <a:r>
              <a:rPr lang="en-US" sz="1600" b="1" i="0" u="none" strike="noStrike" cap="none">
                <a:solidFill>
                  <a:srgbClr val="C00000"/>
                </a:solidFill>
                <a:latin typeface="Merriweather"/>
                <a:ea typeface="Merriweather"/>
                <a:cs typeface="Merriweather"/>
                <a:sym typeface="Merriweather"/>
              </a:rPr>
              <a:t>hacking without </a:t>
            </a:r>
            <a:r>
              <a:rPr lang="en-US" sz="1600" b="1" i="0" u="none" strike="noStrike" cap="none">
                <a:solidFill>
                  <a:schemeClr val="dk1"/>
                </a:solidFill>
                <a:latin typeface="Merriweather"/>
                <a:ea typeface="Merriweather"/>
                <a:cs typeface="Merriweather"/>
                <a:sym typeface="Merriweather"/>
              </a:rPr>
              <a:t>a customer’s explicit </a:t>
            </a:r>
            <a:r>
              <a:rPr lang="en-US" sz="1600" b="1" i="0" u="none" strike="noStrike" cap="none">
                <a:solidFill>
                  <a:srgbClr val="C00000"/>
                </a:solidFill>
                <a:latin typeface="Merriweather"/>
                <a:ea typeface="Merriweather"/>
                <a:cs typeface="Merriweather"/>
                <a:sym typeface="Merriweather"/>
              </a:rPr>
              <a:t>permission</a:t>
            </a:r>
            <a:r>
              <a:rPr lang="en-US" sz="1600" b="1" i="0" u="none" strike="noStrike" cap="none">
                <a:solidFill>
                  <a:schemeClr val="dk1"/>
                </a:solidFill>
                <a:latin typeface="Merriweather"/>
                <a:ea typeface="Merriweather"/>
                <a:cs typeface="Merriweather"/>
                <a:sym typeface="Merriweather"/>
              </a:rPr>
              <a:t> and direction </a:t>
            </a:r>
            <a:endParaRPr/>
          </a:p>
          <a:p>
            <a:pPr marL="0" marR="0" lvl="0" indent="0" algn="ctr" rtl="0">
              <a:lnSpc>
                <a:spcPct val="100000"/>
              </a:lnSpc>
              <a:spcBef>
                <a:spcPts val="0"/>
              </a:spcBef>
              <a:spcAft>
                <a:spcPts val="0"/>
              </a:spcAft>
              <a:buNone/>
            </a:pPr>
            <a:r>
              <a:rPr lang="en-US" sz="1600" b="1" i="0" u="none" strike="noStrike" cap="none">
                <a:solidFill>
                  <a:srgbClr val="C00000"/>
                </a:solidFill>
                <a:latin typeface="Merriweather"/>
                <a:ea typeface="Merriweather"/>
                <a:cs typeface="Merriweather"/>
                <a:sym typeface="Merriweather"/>
              </a:rPr>
              <a:t>is a crime.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30"/>
          <p:cNvPicPr preferRelativeResize="0"/>
          <p:nvPr/>
        </p:nvPicPr>
        <p:blipFill rotWithShape="1">
          <a:blip r:embed="rId3">
            <a:alphaModFix/>
          </a:blip>
          <a:srcRect/>
          <a:stretch/>
        </p:blipFill>
        <p:spPr>
          <a:xfrm>
            <a:off x="92192" y="1496813"/>
            <a:ext cx="5696358" cy="3579756"/>
          </a:xfrm>
          <a:prstGeom prst="rect">
            <a:avLst/>
          </a:prstGeom>
          <a:noFill/>
          <a:ln w="9525" cap="flat" cmpd="sng">
            <a:solidFill>
              <a:srgbClr val="C00000"/>
            </a:solidFill>
            <a:prstDash val="dash"/>
            <a:round/>
            <a:headEnd type="none" w="sm" len="sm"/>
            <a:tailEnd type="none" w="sm" len="sm"/>
          </a:ln>
        </p:spPr>
      </p:pic>
      <p:cxnSp>
        <p:nvCxnSpPr>
          <p:cNvPr id="387" name="Google Shape;387;p30"/>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88" name="Google Shape;388;p30"/>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89" name="Google Shape;389;p30"/>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390" name="Google Shape;390;p30"/>
          <p:cNvSpPr txBox="1"/>
          <p:nvPr/>
        </p:nvSpPr>
        <p:spPr>
          <a:xfrm>
            <a:off x="-3977" y="867096"/>
            <a:ext cx="5850323"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are not allowed to use </a:t>
            </a:r>
            <a:r>
              <a:rPr lang="en-US" sz="1400" b="1" i="0" u="none" strike="noStrike" cap="none">
                <a:solidFill>
                  <a:srgbClr val="000000"/>
                </a:solidFill>
                <a:latin typeface="Arial"/>
                <a:ea typeface="Arial"/>
                <a:cs typeface="Arial"/>
                <a:sym typeface="Arial"/>
              </a:rPr>
              <a:t>GET requests </a:t>
            </a:r>
            <a:r>
              <a:rPr lang="en-US" sz="1400" b="0" i="0" u="none" strike="noStrike" cap="none">
                <a:solidFill>
                  <a:srgbClr val="000000"/>
                </a:solidFill>
                <a:latin typeface="Arial"/>
                <a:ea typeface="Arial"/>
                <a:cs typeface="Arial"/>
                <a:sym typeface="Arial"/>
              </a:rPr>
              <a:t>because we got some error, </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let’s </a:t>
            </a:r>
            <a:r>
              <a:rPr lang="en-US" sz="1400" b="1" i="0" u="none" strike="noStrike" cap="none">
                <a:solidFill>
                  <a:srgbClr val="000000"/>
                </a:solidFill>
                <a:latin typeface="Arial"/>
                <a:ea typeface="Arial"/>
                <a:cs typeface="Arial"/>
                <a:sym typeface="Arial"/>
              </a:rPr>
              <a:t>try to use POST  </a:t>
            </a:r>
            <a:r>
              <a:rPr lang="en-US" sz="1400" b="0" i="0" u="none" strike="noStrike" cap="none">
                <a:solidFill>
                  <a:srgbClr val="000000"/>
                </a:solidFill>
                <a:latin typeface="Arial"/>
                <a:ea typeface="Arial"/>
                <a:cs typeface="Arial"/>
                <a:sym typeface="Arial"/>
              </a:rPr>
              <a:t>requests.</a:t>
            </a:r>
            <a:endParaRPr/>
          </a:p>
        </p:txBody>
      </p:sp>
      <p:pic>
        <p:nvPicPr>
          <p:cNvPr id="391" name="Google Shape;391;p30"/>
          <p:cNvPicPr preferRelativeResize="0"/>
          <p:nvPr/>
        </p:nvPicPr>
        <p:blipFill rotWithShape="1">
          <a:blip r:embed="rId5">
            <a:alphaModFix/>
          </a:blip>
          <a:srcRect/>
          <a:stretch/>
        </p:blipFill>
        <p:spPr>
          <a:xfrm>
            <a:off x="5891610" y="1496813"/>
            <a:ext cx="3252390" cy="3579756"/>
          </a:xfrm>
          <a:prstGeom prst="rect">
            <a:avLst/>
          </a:prstGeom>
          <a:noFill/>
          <a:ln w="9525" cap="flat" cmpd="sng">
            <a:solidFill>
              <a:srgbClr val="C00000"/>
            </a:solidFill>
            <a:prstDash val="dash"/>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31"/>
          <p:cNvPicPr preferRelativeResize="0"/>
          <p:nvPr/>
        </p:nvPicPr>
        <p:blipFill rotWithShape="1">
          <a:blip r:embed="rId3">
            <a:alphaModFix/>
          </a:blip>
          <a:srcRect/>
          <a:stretch/>
        </p:blipFill>
        <p:spPr>
          <a:xfrm>
            <a:off x="54441" y="1162499"/>
            <a:ext cx="6664806" cy="3530264"/>
          </a:xfrm>
          <a:prstGeom prst="rect">
            <a:avLst/>
          </a:prstGeom>
          <a:noFill/>
          <a:ln w="9525" cap="flat" cmpd="sng">
            <a:solidFill>
              <a:srgbClr val="C00000"/>
            </a:solidFill>
            <a:prstDash val="dash"/>
            <a:round/>
            <a:headEnd type="none" w="sm" len="sm"/>
            <a:tailEnd type="none" w="sm" len="sm"/>
          </a:ln>
        </p:spPr>
      </p:pic>
      <p:cxnSp>
        <p:nvCxnSpPr>
          <p:cNvPr id="397" name="Google Shape;397;p31"/>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98" name="Google Shape;398;p31"/>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99" name="Google Shape;399;p31"/>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00" name="Google Shape;400;p31"/>
          <p:cNvSpPr txBox="1"/>
          <p:nvPr/>
        </p:nvSpPr>
        <p:spPr>
          <a:xfrm>
            <a:off x="0" y="779068"/>
            <a:ext cx="5850323"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this moment we can notice some flask errors that are triggered.</a:t>
            </a:r>
            <a:endParaRPr/>
          </a:p>
        </p:txBody>
      </p:sp>
      <p:sp>
        <p:nvSpPr>
          <p:cNvPr id="401" name="Google Shape;401;p31"/>
          <p:cNvSpPr/>
          <p:nvPr/>
        </p:nvSpPr>
        <p:spPr>
          <a:xfrm>
            <a:off x="333955" y="3864334"/>
            <a:ext cx="2775005" cy="326003"/>
          </a:xfrm>
          <a:prstGeom prst="rect">
            <a:avLst/>
          </a:prstGeom>
          <a:noFill/>
          <a:ln w="254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31"/>
          <p:cNvSpPr txBox="1"/>
          <p:nvPr/>
        </p:nvSpPr>
        <p:spPr>
          <a:xfrm>
            <a:off x="6807929" y="2188458"/>
            <a:ext cx="2281630" cy="1446550"/>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But we notice some strange parameters such as: (</a:t>
            </a:r>
            <a:r>
              <a:rPr lang="en-US" sz="1100" b="1" i="0" u="none" strike="noStrike" cap="none">
                <a:solidFill>
                  <a:srgbClr val="D92727"/>
                </a:solidFill>
                <a:latin typeface="Arial"/>
                <a:ea typeface="Arial"/>
                <a:cs typeface="Arial"/>
                <a:sym typeface="Arial"/>
              </a:rPr>
              <a:t>JWT_AUTH_USERNAME_KEY </a:t>
            </a:r>
            <a:r>
              <a:rPr lang="en-US" sz="1100" b="0" i="0" u="none" strike="noStrike" cap="none">
                <a:solidFill>
                  <a:srgbClr val="000000"/>
                </a:solidFill>
                <a:latin typeface="Arial"/>
                <a:ea typeface="Arial"/>
                <a:cs typeface="Arial"/>
                <a:sym typeface="Arial"/>
              </a:rPr>
              <a:t>and</a:t>
            </a:r>
            <a:endParaRPr/>
          </a:p>
          <a:p>
            <a:pPr marL="0" marR="0" lvl="0" indent="0" algn="ctr" rtl="0">
              <a:lnSpc>
                <a:spcPct val="100000"/>
              </a:lnSpc>
              <a:spcBef>
                <a:spcPts val="0"/>
              </a:spcBef>
              <a:spcAft>
                <a:spcPts val="0"/>
              </a:spcAft>
              <a:buNone/>
            </a:pPr>
            <a:r>
              <a:rPr lang="en-US" sz="1100" b="1" i="0" u="none" strike="noStrike" cap="none">
                <a:solidFill>
                  <a:srgbClr val="D92727"/>
                </a:solidFill>
                <a:latin typeface="Arial"/>
                <a:ea typeface="Arial"/>
                <a:cs typeface="Arial"/>
                <a:sym typeface="Arial"/>
              </a:rPr>
              <a:t>JWT_AUTH_PASSWORD_KEY</a:t>
            </a:r>
            <a:r>
              <a:rPr lang="en-US" sz="1100" b="0" i="0" u="none" strike="noStrike" cap="none">
                <a:solidFill>
                  <a:srgbClr val="000000"/>
                </a:solidFill>
                <a:latin typeface="Arial"/>
                <a:ea typeface="Arial"/>
                <a:cs typeface="Arial"/>
                <a:sym typeface="Arial"/>
              </a:rPr>
              <a:t>) which are in json format </a:t>
            </a:r>
            <a:endParaRPr/>
          </a:p>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(keep in mind data is in json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format).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32"/>
          <p:cNvPicPr preferRelativeResize="0"/>
          <p:nvPr/>
        </p:nvPicPr>
        <p:blipFill rotWithShape="1">
          <a:blip r:embed="rId3">
            <a:alphaModFix/>
          </a:blip>
          <a:srcRect/>
          <a:stretch/>
        </p:blipFill>
        <p:spPr>
          <a:xfrm>
            <a:off x="54441" y="1623915"/>
            <a:ext cx="6664806" cy="2406205"/>
          </a:xfrm>
          <a:prstGeom prst="rect">
            <a:avLst/>
          </a:prstGeom>
          <a:noFill/>
          <a:ln w="9525" cap="flat" cmpd="sng">
            <a:solidFill>
              <a:srgbClr val="C00000"/>
            </a:solidFill>
            <a:prstDash val="dash"/>
            <a:round/>
            <a:headEnd type="none" w="sm" len="sm"/>
            <a:tailEnd type="none" w="sm" len="sm"/>
          </a:ln>
        </p:spPr>
      </p:pic>
      <p:cxnSp>
        <p:nvCxnSpPr>
          <p:cNvPr id="408" name="Google Shape;408;p32"/>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09" name="Google Shape;409;p32"/>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10" name="Google Shape;410;p32"/>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11" name="Google Shape;411;p32"/>
          <p:cNvSpPr txBox="1"/>
          <p:nvPr/>
        </p:nvSpPr>
        <p:spPr>
          <a:xfrm>
            <a:off x="0" y="786460"/>
            <a:ext cx="5850323"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need to get users credentials to do some requests on this page.</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For this point let’s check another interesting route: </a:t>
            </a:r>
            <a:r>
              <a:rPr lang="en-US" sz="1400" b="1" i="0" u="none" strike="noStrike" cap="none">
                <a:solidFill>
                  <a:srgbClr val="D92727"/>
                </a:solidFill>
                <a:latin typeface="Arial"/>
                <a:ea typeface="Arial"/>
                <a:cs typeface="Arial"/>
                <a:sym typeface="Arial"/>
              </a:rPr>
              <a:t>/client_secrets.json.</a:t>
            </a:r>
            <a:endParaRPr/>
          </a:p>
        </p:txBody>
      </p:sp>
      <p:sp>
        <p:nvSpPr>
          <p:cNvPr id="412" name="Google Shape;412;p32"/>
          <p:cNvSpPr txBox="1"/>
          <p:nvPr/>
        </p:nvSpPr>
        <p:spPr>
          <a:xfrm>
            <a:off x="456759" y="4274467"/>
            <a:ext cx="8230479" cy="430887"/>
          </a:xfrm>
          <a:prstGeom prst="rect">
            <a:avLst/>
          </a:prstGeom>
          <a:solidFill>
            <a:schemeClr val="lt1"/>
          </a:solidFill>
          <a:ln w="9525" cap="flat" cmpd="sng">
            <a:solidFill>
              <a:srgbClr val="00B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After this step, we obtain the user credentials, but we don’t have the </a:t>
            </a:r>
            <a:r>
              <a:rPr lang="en-US" sz="1100" b="1" i="0" u="none" strike="noStrike" cap="none">
                <a:solidFill>
                  <a:srgbClr val="000000"/>
                </a:solidFill>
                <a:latin typeface="Arial"/>
                <a:ea typeface="Arial"/>
                <a:cs typeface="Arial"/>
                <a:sym typeface="Arial"/>
              </a:rPr>
              <a:t>JWT_AUTH token</a:t>
            </a:r>
            <a:r>
              <a:rPr lang="en-US" sz="1100" b="0" i="0" u="none" strike="noStrike" cap="none">
                <a:solidFill>
                  <a:srgbClr val="000000"/>
                </a:solidFill>
                <a:latin typeface="Arial"/>
                <a:ea typeface="Arial"/>
                <a:cs typeface="Arial"/>
                <a:sym typeface="Arial"/>
              </a:rPr>
              <a:t> for what</a:t>
            </a:r>
            <a:endParaRPr/>
          </a:p>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we got. Let's go back to the </a:t>
            </a:r>
            <a:r>
              <a:rPr lang="en-US" sz="1100" b="1" i="0" u="none" strike="noStrike" cap="none">
                <a:solidFill>
                  <a:srgbClr val="000000"/>
                </a:solidFill>
                <a:latin typeface="Arial"/>
                <a:ea typeface="Arial"/>
                <a:cs typeface="Arial"/>
                <a:sym typeface="Arial"/>
              </a:rPr>
              <a:t>/auth route </a:t>
            </a:r>
            <a:r>
              <a:rPr lang="en-US" sz="1100" b="0" i="0" u="none" strike="noStrike" cap="none">
                <a:solidFill>
                  <a:srgbClr val="000000"/>
                </a:solidFill>
                <a:latin typeface="Arial"/>
                <a:ea typeface="Arial"/>
                <a:cs typeface="Arial"/>
                <a:sym typeface="Arial"/>
              </a:rPr>
              <a:t>and try again to do a </a:t>
            </a:r>
            <a:r>
              <a:rPr lang="en-US" sz="1100" b="1" i="0" u="none" strike="noStrike" cap="none">
                <a:solidFill>
                  <a:srgbClr val="000000"/>
                </a:solidFill>
                <a:latin typeface="Arial"/>
                <a:ea typeface="Arial"/>
                <a:cs typeface="Arial"/>
                <a:sym typeface="Arial"/>
              </a:rPr>
              <a:t>POST request with the credentials </a:t>
            </a:r>
            <a:r>
              <a:rPr lang="en-US" sz="1100" b="0" i="0" u="none" strike="noStrike" cap="none">
                <a:solidFill>
                  <a:srgbClr val="000000"/>
                </a:solidFill>
                <a:latin typeface="Arial"/>
                <a:ea typeface="Arial"/>
                <a:cs typeface="Arial"/>
                <a:sym typeface="Arial"/>
              </a:rPr>
              <a:t>obtained above.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33"/>
          <p:cNvPicPr preferRelativeResize="0"/>
          <p:nvPr/>
        </p:nvPicPr>
        <p:blipFill rotWithShape="1">
          <a:blip r:embed="rId3">
            <a:alphaModFix/>
          </a:blip>
          <a:srcRect/>
          <a:stretch/>
        </p:blipFill>
        <p:spPr>
          <a:xfrm>
            <a:off x="0" y="804815"/>
            <a:ext cx="7787039" cy="3223282"/>
          </a:xfrm>
          <a:prstGeom prst="rect">
            <a:avLst/>
          </a:prstGeom>
          <a:noFill/>
          <a:ln w="9525" cap="flat" cmpd="sng">
            <a:solidFill>
              <a:srgbClr val="C00000"/>
            </a:solidFill>
            <a:prstDash val="dash"/>
            <a:round/>
            <a:headEnd type="none" w="sm" len="sm"/>
            <a:tailEnd type="none" w="sm" len="sm"/>
          </a:ln>
        </p:spPr>
      </p:pic>
      <p:cxnSp>
        <p:nvCxnSpPr>
          <p:cNvPr id="418" name="Google Shape;418;p33"/>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19" name="Google Shape;419;p33"/>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20" name="Google Shape;420;p33"/>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21" name="Google Shape;421;p33"/>
          <p:cNvSpPr txBox="1"/>
          <p:nvPr/>
        </p:nvSpPr>
        <p:spPr>
          <a:xfrm>
            <a:off x="6862370" y="4182814"/>
            <a:ext cx="2281630" cy="430887"/>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Don’t miss to add </a:t>
            </a:r>
            <a:r>
              <a:rPr lang="en-US" sz="1100" b="1" i="0" u="none" strike="noStrike" cap="none">
                <a:solidFill>
                  <a:srgbClr val="D92727"/>
                </a:solidFill>
                <a:latin typeface="Arial"/>
                <a:ea typeface="Arial"/>
                <a:cs typeface="Arial"/>
                <a:sym typeface="Arial"/>
              </a:rPr>
              <a:t>content type </a:t>
            </a:r>
            <a:r>
              <a:rPr lang="en-US" sz="1100" b="0" i="0" u="none" strike="noStrike" cap="none">
                <a:solidFill>
                  <a:srgbClr val="000000"/>
                </a:solidFill>
                <a:latin typeface="Arial"/>
                <a:ea typeface="Arial"/>
                <a:cs typeface="Arial"/>
                <a:sym typeface="Arial"/>
              </a:rPr>
              <a:t>(our data is in JSON format):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34"/>
          <p:cNvPicPr preferRelativeResize="0"/>
          <p:nvPr/>
        </p:nvPicPr>
        <p:blipFill rotWithShape="1">
          <a:blip r:embed="rId3">
            <a:alphaModFix/>
          </a:blip>
          <a:srcRect/>
          <a:stretch/>
        </p:blipFill>
        <p:spPr>
          <a:xfrm>
            <a:off x="0" y="844300"/>
            <a:ext cx="9144000" cy="2574758"/>
          </a:xfrm>
          <a:prstGeom prst="rect">
            <a:avLst/>
          </a:prstGeom>
          <a:noFill/>
          <a:ln w="9525" cap="flat" cmpd="sng">
            <a:solidFill>
              <a:srgbClr val="C00000"/>
            </a:solidFill>
            <a:prstDash val="dash"/>
            <a:round/>
            <a:headEnd type="none" w="sm" len="sm"/>
            <a:tailEnd type="none" w="sm" len="sm"/>
          </a:ln>
        </p:spPr>
      </p:pic>
      <p:cxnSp>
        <p:nvCxnSpPr>
          <p:cNvPr id="427" name="Google Shape;427;p34"/>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28" name="Google Shape;428;p34"/>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29" name="Google Shape;429;p34"/>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30" name="Google Shape;430;p34"/>
          <p:cNvSpPr txBox="1"/>
          <p:nvPr/>
        </p:nvSpPr>
        <p:spPr>
          <a:xfrm>
            <a:off x="2264231" y="3878294"/>
            <a:ext cx="4615536" cy="430887"/>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Now let's go to the secret route and add the JWT token authorization to get the flag.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35"/>
          <p:cNvPicPr preferRelativeResize="0"/>
          <p:nvPr/>
        </p:nvPicPr>
        <p:blipFill rotWithShape="1">
          <a:blip r:embed="rId3">
            <a:alphaModFix/>
          </a:blip>
          <a:srcRect/>
          <a:stretch/>
        </p:blipFill>
        <p:spPr>
          <a:xfrm>
            <a:off x="0" y="844300"/>
            <a:ext cx="9144000" cy="2574758"/>
          </a:xfrm>
          <a:prstGeom prst="rect">
            <a:avLst/>
          </a:prstGeom>
          <a:noFill/>
          <a:ln w="9525" cap="flat" cmpd="sng">
            <a:solidFill>
              <a:srgbClr val="C00000"/>
            </a:solidFill>
            <a:prstDash val="dash"/>
            <a:round/>
            <a:headEnd type="none" w="sm" len="sm"/>
            <a:tailEnd type="none" w="sm" len="sm"/>
          </a:ln>
        </p:spPr>
      </p:pic>
      <p:cxnSp>
        <p:nvCxnSpPr>
          <p:cNvPr id="436" name="Google Shape;436;p35"/>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37" name="Google Shape;437;p35"/>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38" name="Google Shape;438;p35"/>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39" name="Google Shape;439;p35"/>
          <p:cNvSpPr txBox="1"/>
          <p:nvPr/>
        </p:nvSpPr>
        <p:spPr>
          <a:xfrm>
            <a:off x="2264231" y="3878294"/>
            <a:ext cx="4615536" cy="430887"/>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Now let's go to the secret route and add the JWT token authorization to get the flag.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36"/>
          <p:cNvPicPr preferRelativeResize="0"/>
          <p:nvPr/>
        </p:nvPicPr>
        <p:blipFill rotWithShape="1">
          <a:blip r:embed="rId3">
            <a:alphaModFix/>
          </a:blip>
          <a:srcRect/>
          <a:stretch/>
        </p:blipFill>
        <p:spPr>
          <a:xfrm>
            <a:off x="0" y="844300"/>
            <a:ext cx="9144000" cy="2574758"/>
          </a:xfrm>
          <a:prstGeom prst="rect">
            <a:avLst/>
          </a:prstGeom>
          <a:noFill/>
          <a:ln w="9525" cap="flat" cmpd="sng">
            <a:solidFill>
              <a:srgbClr val="C00000"/>
            </a:solidFill>
            <a:prstDash val="dash"/>
            <a:round/>
            <a:headEnd type="none" w="sm" len="sm"/>
            <a:tailEnd type="none" w="sm" len="sm"/>
          </a:ln>
        </p:spPr>
      </p:pic>
      <p:cxnSp>
        <p:nvCxnSpPr>
          <p:cNvPr id="445" name="Google Shape;445;p36"/>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46" name="Google Shape;446;p36"/>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47" name="Google Shape;447;p36"/>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48" name="Google Shape;448;p36"/>
          <p:cNvSpPr txBox="1"/>
          <p:nvPr/>
        </p:nvSpPr>
        <p:spPr>
          <a:xfrm>
            <a:off x="2264231" y="3878294"/>
            <a:ext cx="4615536" cy="430887"/>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Now let's go to the secret route and add the JWT token authorization to get the flag.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37"/>
          <p:cNvPicPr preferRelativeResize="0"/>
          <p:nvPr/>
        </p:nvPicPr>
        <p:blipFill rotWithShape="1">
          <a:blip r:embed="rId3">
            <a:alphaModFix/>
          </a:blip>
          <a:srcRect/>
          <a:stretch/>
        </p:blipFill>
        <p:spPr>
          <a:xfrm>
            <a:off x="42793" y="870751"/>
            <a:ext cx="9058413" cy="3202914"/>
          </a:xfrm>
          <a:prstGeom prst="rect">
            <a:avLst/>
          </a:prstGeom>
          <a:noFill/>
          <a:ln w="9525" cap="flat" cmpd="sng">
            <a:solidFill>
              <a:srgbClr val="C00000"/>
            </a:solidFill>
            <a:prstDash val="dash"/>
            <a:round/>
            <a:headEnd type="none" w="sm" len="sm"/>
            <a:tailEnd type="none" w="sm" len="sm"/>
          </a:ln>
        </p:spPr>
      </p:pic>
      <p:cxnSp>
        <p:nvCxnSpPr>
          <p:cNvPr id="454" name="Google Shape;454;p37"/>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55" name="Google Shape;455;p37"/>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56" name="Google Shape;456;p37"/>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8"/>
          <p:cNvSpPr txBox="1"/>
          <p:nvPr/>
        </p:nvSpPr>
        <p:spPr>
          <a:xfrm>
            <a:off x="2804161" y="1685925"/>
            <a:ext cx="428213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33B81"/>
                </a:solidFill>
                <a:latin typeface="Arial"/>
                <a:ea typeface="Arial"/>
                <a:cs typeface="Arial"/>
                <a:sym typeface="Arial"/>
              </a:rPr>
              <a:t>Thank you for Attention!</a:t>
            </a:r>
            <a:endParaRPr/>
          </a:p>
        </p:txBody>
      </p:sp>
      <p:sp>
        <p:nvSpPr>
          <p:cNvPr id="462" name="Google Shape;462;p38"/>
          <p:cNvSpPr/>
          <p:nvPr/>
        </p:nvSpPr>
        <p:spPr>
          <a:xfrm>
            <a:off x="6105288" y="1596811"/>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A513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00000"/>
              </a:solidFill>
              <a:latin typeface="Arial"/>
              <a:ea typeface="Arial"/>
              <a:cs typeface="Arial"/>
              <a:sym typeface="Arial"/>
            </a:endParaRPr>
          </a:p>
        </p:txBody>
      </p:sp>
      <p:cxnSp>
        <p:nvCxnSpPr>
          <p:cNvPr id="463" name="Google Shape;463;p38"/>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64" name="Google Shape;464;p38"/>
          <p:cNvPicPr preferRelativeResize="0"/>
          <p:nvPr/>
        </p:nvPicPr>
        <p:blipFill rotWithShape="1">
          <a:blip r:embed="rId3">
            <a:alphaModFix/>
          </a:blip>
          <a:srcRect/>
          <a:stretch/>
        </p:blipFill>
        <p:spPr>
          <a:xfrm>
            <a:off x="8588288" y="4801115"/>
            <a:ext cx="556884" cy="3075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Find Hidden Web Directories</a:t>
            </a:r>
            <a:endParaRPr/>
          </a:p>
        </p:txBody>
      </p:sp>
      <p:sp>
        <p:nvSpPr>
          <p:cNvPr id="139" name="Google Shape;139;p4"/>
          <p:cNvSpPr txBox="1"/>
          <p:nvPr/>
        </p:nvSpPr>
        <p:spPr>
          <a:xfrm>
            <a:off x="0" y="1173402"/>
            <a:ext cx="4638367"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One of the first steps when pentesting a website should be </a:t>
            </a:r>
            <a:r>
              <a:rPr lang="en-US" sz="1400" b="1" i="0" u="none" strike="noStrike" cap="none">
                <a:solidFill>
                  <a:srgbClr val="C00000"/>
                </a:solidFill>
                <a:latin typeface="Merriweather"/>
                <a:ea typeface="Merriweather"/>
                <a:cs typeface="Merriweather"/>
                <a:sym typeface="Merriweather"/>
              </a:rPr>
              <a:t>scanning for hidden directories. </a:t>
            </a:r>
            <a:endParaRPr/>
          </a:p>
          <a:p>
            <a:pPr marL="0" marR="0" lvl="0" indent="0" algn="just" rtl="0">
              <a:lnSpc>
                <a:spcPct val="100000"/>
              </a:lnSpc>
              <a:spcBef>
                <a:spcPts val="0"/>
              </a:spcBef>
              <a:spcAft>
                <a:spcPts val="0"/>
              </a:spcAft>
              <a:buNone/>
            </a:pPr>
            <a:endParaRPr sz="1400" b="1" i="0" u="none" strike="noStrike" cap="none">
              <a:solidFill>
                <a:srgbClr val="C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400" b="1" i="0" u="none" strike="noStrike" cap="none">
              <a:solidFill>
                <a:srgbClr val="C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It is essential for finding valuable information or potential attack vectors that might otherwise be unseen on the public-facing site.</a:t>
            </a:r>
            <a:endParaRPr/>
          </a:p>
          <a:p>
            <a:pPr marL="0" marR="0" lvl="0" indent="0" algn="just" rtl="0">
              <a:lnSpc>
                <a:spcPct val="100000"/>
              </a:lnSpc>
              <a:spcBef>
                <a:spcPts val="0"/>
              </a:spcBef>
              <a:spcAft>
                <a:spcPts val="0"/>
              </a:spcAft>
              <a:buNone/>
            </a:pPr>
            <a:endParaRPr sz="14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4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There are many tools out there that will perform the brute-forcing process, but not all are created equally.</a:t>
            </a:r>
            <a:endParaRPr/>
          </a:p>
        </p:txBody>
      </p:sp>
      <p:cxnSp>
        <p:nvCxnSpPr>
          <p:cNvPr id="140" name="Google Shape;140;p4"/>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41" name="Google Shape;141;p4"/>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142" name="Google Shape;142;p4" descr="A picture containing icon&#10;&#10;Description automatically generated"/>
          <p:cNvPicPr preferRelativeResize="0"/>
          <p:nvPr/>
        </p:nvPicPr>
        <p:blipFill rotWithShape="1">
          <a:blip r:embed="rId4">
            <a:alphaModFix amt="35000"/>
          </a:blip>
          <a:srcRect/>
          <a:stretch/>
        </p:blipFill>
        <p:spPr>
          <a:xfrm>
            <a:off x="4822725" y="1942170"/>
            <a:ext cx="3767039" cy="28262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Find Hidden Web Directories</a:t>
            </a:r>
            <a:endParaRPr/>
          </a:p>
        </p:txBody>
      </p:sp>
      <p:sp>
        <p:nvSpPr>
          <p:cNvPr id="148" name="Google Shape;148;p5"/>
          <p:cNvSpPr txBox="1"/>
          <p:nvPr/>
        </p:nvSpPr>
        <p:spPr>
          <a:xfrm>
            <a:off x="275876" y="909756"/>
            <a:ext cx="4347743" cy="32316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rgbClr val="C00000"/>
                </a:solidFill>
                <a:latin typeface="Merriweather"/>
                <a:ea typeface="Merriweather"/>
                <a:cs typeface="Merriweather"/>
                <a:sym typeface="Merriweather"/>
              </a:rPr>
              <a:t>DirBuster</a:t>
            </a:r>
            <a:r>
              <a:rPr lang="en-US" sz="1200" b="1" i="0" u="none" strike="noStrike" cap="none">
                <a:solidFill>
                  <a:srgbClr val="000000"/>
                </a:solidFill>
                <a:latin typeface="Merriweather"/>
                <a:ea typeface="Merriweather"/>
                <a:cs typeface="Merriweather"/>
                <a:sym typeface="Merriweather"/>
              </a:rPr>
              <a:t> is often thought of as the de facto brute-force scanner, but it is written in Java and only offers a GUI, which can make it sort of clunky. </a:t>
            </a: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rgbClr val="C00000"/>
                </a:solidFill>
                <a:latin typeface="Merriweather"/>
                <a:ea typeface="Merriweather"/>
                <a:cs typeface="Merriweather"/>
                <a:sym typeface="Merriweather"/>
              </a:rPr>
              <a:t>Dirsearch</a:t>
            </a:r>
            <a:r>
              <a:rPr lang="en-US" sz="1200" b="1" i="0" u="none" strike="noStrike" cap="none">
                <a:solidFill>
                  <a:srgbClr val="000000"/>
                </a:solidFill>
                <a:latin typeface="Merriweather"/>
                <a:ea typeface="Merriweather"/>
                <a:cs typeface="Merriweather"/>
                <a:sym typeface="Merriweather"/>
              </a:rPr>
              <a:t> is command-line only, and having been written in Python makes it easier to integrate into scripts and other existing projects. </a:t>
            </a: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rgbClr val="C00000"/>
                </a:solidFill>
                <a:latin typeface="Merriweather"/>
                <a:ea typeface="Merriweather"/>
                <a:cs typeface="Merriweather"/>
                <a:sym typeface="Merriweather"/>
              </a:rPr>
              <a:t>DIRB</a:t>
            </a:r>
            <a:r>
              <a:rPr lang="en-US" sz="1200" b="1" i="0" u="none" strike="noStrike" cap="none">
                <a:solidFill>
                  <a:srgbClr val="000000"/>
                </a:solidFill>
                <a:latin typeface="Merriweather"/>
                <a:ea typeface="Merriweather"/>
                <a:cs typeface="Merriweather"/>
                <a:sym typeface="Merriweather"/>
              </a:rPr>
              <a:t> is another popular directory scanner, but it lacks multithreading, making dirsearch the clear winner when it comes to speed.</a:t>
            </a: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rgbClr val="C00000"/>
                </a:solidFill>
                <a:latin typeface="Merriweather"/>
                <a:ea typeface="Merriweather"/>
                <a:cs typeface="Merriweather"/>
                <a:sym typeface="Merriweather"/>
              </a:rPr>
              <a:t>Gobuster</a:t>
            </a:r>
            <a:r>
              <a:rPr lang="en-US" sz="1200" b="1" i="0" u="none" strike="noStrike" cap="none">
                <a:solidFill>
                  <a:schemeClr val="dk1"/>
                </a:solidFill>
                <a:latin typeface="Merriweather"/>
                <a:ea typeface="Merriweather"/>
                <a:cs typeface="Merriweather"/>
                <a:sym typeface="Merriweather"/>
              </a:rPr>
              <a:t> - The main advantage Gobuster has over other directory scanners is speed. </a:t>
            </a:r>
            <a:endParaRPr/>
          </a:p>
        </p:txBody>
      </p:sp>
      <p:cxnSp>
        <p:nvCxnSpPr>
          <p:cNvPr id="149" name="Google Shape;149;p5"/>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50" name="Google Shape;150;p5"/>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151" name="Google Shape;151;p5" descr="A picture containing icon&#10;&#10;Description automatically generated"/>
          <p:cNvPicPr preferRelativeResize="0"/>
          <p:nvPr/>
        </p:nvPicPr>
        <p:blipFill rotWithShape="1">
          <a:blip r:embed="rId4">
            <a:alphaModFix amt="35000"/>
          </a:blip>
          <a:srcRect/>
          <a:stretch/>
        </p:blipFill>
        <p:spPr>
          <a:xfrm>
            <a:off x="4822725" y="1942170"/>
            <a:ext cx="3767039" cy="28262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6"/>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DirBuster</a:t>
            </a:r>
            <a:endParaRPr sz="1800" b="1" i="0" u="none" strike="noStrike" cap="none">
              <a:solidFill>
                <a:srgbClr val="C00000"/>
              </a:solidFill>
              <a:latin typeface="Arial"/>
              <a:ea typeface="Arial"/>
              <a:cs typeface="Arial"/>
              <a:sym typeface="Arial"/>
            </a:endParaRPr>
          </a:p>
        </p:txBody>
      </p:sp>
      <p:sp>
        <p:nvSpPr>
          <p:cNvPr id="157" name="Google Shape;157;p6"/>
          <p:cNvSpPr txBox="1"/>
          <p:nvPr/>
        </p:nvSpPr>
        <p:spPr>
          <a:xfrm>
            <a:off x="85655" y="1518788"/>
            <a:ext cx="4045401" cy="24929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rgbClr val="000000"/>
                </a:solidFill>
                <a:latin typeface="Merriweather"/>
                <a:ea typeface="Merriweather"/>
                <a:cs typeface="Merriweather"/>
                <a:sym typeface="Merriweather"/>
              </a:rPr>
              <a:t>DirBuster's methods are really quite simple. You point it at a URL and a port (usually port 80 or 443) and then you provide it with a wordlist (it comes with numerous—you only need to select which one you want to use). It then sends HTTP GET requests to the website and listens for the site's response.</a:t>
            </a: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rgbClr val="000000"/>
                </a:solidFill>
                <a:latin typeface="Merriweather"/>
                <a:ea typeface="Merriweather"/>
                <a:cs typeface="Merriweather"/>
                <a:sym typeface="Merriweather"/>
              </a:rPr>
              <a:t>If the URL elicits a positive response (in the 200 range), it knows the directory or file exists. If it elicits a "forbidden" request, we can probably surmise that there is a directory or file there and that it is private. This may be a file or directory we want to target in our attack.</a:t>
            </a: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p:txBody>
      </p:sp>
      <p:cxnSp>
        <p:nvCxnSpPr>
          <p:cNvPr id="158" name="Google Shape;158;p6"/>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59" name="Google Shape;159;p6"/>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160" name="Google Shape;160;p6"/>
          <p:cNvPicPr preferRelativeResize="0"/>
          <p:nvPr/>
        </p:nvPicPr>
        <p:blipFill rotWithShape="1">
          <a:blip r:embed="rId4">
            <a:alphaModFix/>
          </a:blip>
          <a:srcRect/>
          <a:stretch/>
        </p:blipFill>
        <p:spPr>
          <a:xfrm>
            <a:off x="4243019" y="1071831"/>
            <a:ext cx="4815326" cy="3416321"/>
          </a:xfrm>
          <a:prstGeom prst="rect">
            <a:avLst/>
          </a:prstGeom>
          <a:noFill/>
          <a:ln>
            <a:noFill/>
          </a:ln>
        </p:spPr>
      </p:pic>
      <p:sp>
        <p:nvSpPr>
          <p:cNvPr id="161" name="Google Shape;161;p6"/>
          <p:cNvSpPr txBox="1"/>
          <p:nvPr/>
        </p:nvSpPr>
        <p:spPr>
          <a:xfrm>
            <a:off x="-7374" y="678803"/>
            <a:ext cx="2016842" cy="307777"/>
          </a:xfrm>
          <a:prstGeom prst="rect">
            <a:avLst/>
          </a:prstGeom>
          <a:solidFill>
            <a:schemeClr val="lt1"/>
          </a:solid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How DirBuster 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Installing Dirsearch</a:t>
            </a:r>
            <a:endParaRPr sz="1800" b="1" i="0" u="none" strike="noStrike" cap="none">
              <a:solidFill>
                <a:srgbClr val="C00000"/>
              </a:solidFill>
              <a:latin typeface="Arial"/>
              <a:ea typeface="Arial"/>
              <a:cs typeface="Arial"/>
              <a:sym typeface="Arial"/>
            </a:endParaRPr>
          </a:p>
        </p:txBody>
      </p:sp>
      <p:sp>
        <p:nvSpPr>
          <p:cNvPr id="167" name="Google Shape;167;p7"/>
          <p:cNvSpPr txBox="1"/>
          <p:nvPr/>
        </p:nvSpPr>
        <p:spPr>
          <a:xfrm>
            <a:off x="275876" y="909756"/>
            <a:ext cx="4045401"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first thing we need to do is install </a:t>
            </a:r>
            <a:r>
              <a:rPr lang="en-US" sz="1200" b="1" i="0" u="none" strike="noStrike" cap="none">
                <a:solidFill>
                  <a:srgbClr val="C00000"/>
                </a:solidFill>
                <a:latin typeface="Merriweather"/>
                <a:ea typeface="Merriweather"/>
                <a:cs typeface="Merriweather"/>
                <a:sym typeface="Merriweather"/>
              </a:rPr>
              <a:t>dirsearch</a:t>
            </a:r>
            <a:r>
              <a:rPr lang="en-US" sz="1200" b="1" i="0" u="none" strike="noStrike" cap="none">
                <a:solidFill>
                  <a:schemeClr val="dk1"/>
                </a:solidFill>
                <a:latin typeface="Merriweather"/>
                <a:ea typeface="Merriweather"/>
                <a:cs typeface="Merriweather"/>
                <a:sym typeface="Merriweather"/>
              </a:rPr>
              <a:t> from GitHub. </a:t>
            </a: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easiest way to do this is with git. So if it's not already installed on your system, do so with the following command in the terminal:</a:t>
            </a:r>
            <a:endParaRPr/>
          </a:p>
        </p:txBody>
      </p:sp>
      <p:cxnSp>
        <p:nvCxnSpPr>
          <p:cNvPr id="168" name="Google Shape;168;p7"/>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69" name="Google Shape;169;p7"/>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170" name="Google Shape;170;p7"/>
          <p:cNvSpPr txBox="1"/>
          <p:nvPr/>
        </p:nvSpPr>
        <p:spPr>
          <a:xfrm>
            <a:off x="1168153" y="2110085"/>
            <a:ext cx="45756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$sudo apt-get update</a:t>
            </a:r>
            <a:endParaRPr/>
          </a:p>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$sudo apt-get install git</a:t>
            </a:r>
            <a:endParaRPr/>
          </a:p>
        </p:txBody>
      </p:sp>
      <p:sp>
        <p:nvSpPr>
          <p:cNvPr id="171" name="Google Shape;171;p7"/>
          <p:cNvSpPr txBox="1"/>
          <p:nvPr/>
        </p:nvSpPr>
        <p:spPr>
          <a:xfrm>
            <a:off x="275876" y="2651511"/>
            <a:ext cx="404540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Merriweather"/>
                <a:ea typeface="Merriweather"/>
                <a:cs typeface="Merriweather"/>
                <a:sym typeface="Merriweather"/>
              </a:rPr>
              <a:t>Now we can use the git clone command to clone the directory where the tool is located:</a:t>
            </a:r>
            <a:endParaRPr/>
          </a:p>
        </p:txBody>
      </p:sp>
      <p:sp>
        <p:nvSpPr>
          <p:cNvPr id="172" name="Google Shape;172;p7"/>
          <p:cNvSpPr txBox="1"/>
          <p:nvPr/>
        </p:nvSpPr>
        <p:spPr>
          <a:xfrm>
            <a:off x="307217" y="3174731"/>
            <a:ext cx="457568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$git clone </a:t>
            </a:r>
            <a:r>
              <a:rPr lang="en-US" sz="1400" b="0" i="0" u="sng" strike="noStrike" cap="none">
                <a:solidFill>
                  <a:srgbClr val="000000"/>
                </a:solidFill>
                <a:highlight>
                  <a:srgbClr val="FFFF00"/>
                </a:highlight>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https://github.com/maurosoria/dirsearch</a:t>
            </a:r>
            <a:endParaRPr sz="14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$cd dirsearch/</a:t>
            </a:r>
            <a:endParaRPr/>
          </a:p>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$python3 dirsearch.py</a:t>
            </a:r>
            <a:r>
              <a:rPr lang="en-US" sz="1400" b="0" i="0" u="none" strike="noStrike" cap="none">
                <a:solidFill>
                  <a:srgbClr val="000000"/>
                </a:solidFill>
                <a:latin typeface="Arial"/>
                <a:ea typeface="Arial"/>
                <a:cs typeface="Arial"/>
                <a:sym typeface="Arial"/>
              </a:rPr>
              <a:t>      #run dirsearch</a:t>
            </a:r>
            <a:endParaRPr sz="1400" b="0" i="0" u="none" strike="noStrike" cap="none">
              <a:solidFill>
                <a:srgbClr val="000000"/>
              </a:solidFill>
              <a:latin typeface="Arial"/>
              <a:ea typeface="Arial"/>
              <a:cs typeface="Arial"/>
              <a:sym typeface="Arial"/>
            </a:endParaRPr>
          </a:p>
        </p:txBody>
      </p:sp>
      <p:pic>
        <p:nvPicPr>
          <p:cNvPr id="173" name="Google Shape;173;p7"/>
          <p:cNvPicPr preferRelativeResize="0"/>
          <p:nvPr/>
        </p:nvPicPr>
        <p:blipFill rotWithShape="1">
          <a:blip r:embed="rId5">
            <a:alphaModFix/>
          </a:blip>
          <a:srcRect/>
          <a:stretch/>
        </p:blipFill>
        <p:spPr>
          <a:xfrm>
            <a:off x="4724613" y="2183686"/>
            <a:ext cx="3863675" cy="899238"/>
          </a:xfrm>
          <a:prstGeom prst="rect">
            <a:avLst/>
          </a:prstGeom>
          <a:noFill/>
          <a:ln>
            <a:noFill/>
          </a:ln>
        </p:spPr>
      </p:pic>
      <p:sp>
        <p:nvSpPr>
          <p:cNvPr id="174" name="Google Shape;174;p7"/>
          <p:cNvSpPr txBox="1"/>
          <p:nvPr/>
        </p:nvSpPr>
        <p:spPr>
          <a:xfrm>
            <a:off x="1168153" y="4804556"/>
            <a:ext cx="68890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git clone https://github.com/maurosoria/dirsearch.git --depth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Installing Dirsearch</a:t>
            </a:r>
            <a:endParaRPr sz="1800" b="1" i="0" u="none" strike="noStrike" cap="none">
              <a:solidFill>
                <a:srgbClr val="C00000"/>
              </a:solidFill>
              <a:latin typeface="Arial"/>
              <a:ea typeface="Arial"/>
              <a:cs typeface="Arial"/>
              <a:sym typeface="Arial"/>
            </a:endParaRPr>
          </a:p>
        </p:txBody>
      </p:sp>
      <p:sp>
        <p:nvSpPr>
          <p:cNvPr id="180" name="Google Shape;180;p8"/>
          <p:cNvSpPr txBox="1"/>
          <p:nvPr/>
        </p:nvSpPr>
        <p:spPr>
          <a:xfrm>
            <a:off x="0" y="1486323"/>
            <a:ext cx="4667865"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last way to run dirsearch, which is my preferred method, is to create a symbolic link in the /bin directory. This will allow us to run the tool from anywhere, as opposed to only in the directory cloned from GitHub.</a:t>
            </a:r>
            <a:endParaRPr/>
          </a:p>
        </p:txBody>
      </p:sp>
      <p:cxnSp>
        <p:nvCxnSpPr>
          <p:cNvPr id="181" name="Google Shape;181;p8"/>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82" name="Google Shape;182;p8"/>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183" name="Google Shape;183;p8"/>
          <p:cNvSpPr txBox="1"/>
          <p:nvPr/>
        </p:nvSpPr>
        <p:spPr>
          <a:xfrm>
            <a:off x="46089" y="2360110"/>
            <a:ext cx="4575686" cy="1461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$cd /bin/</a:t>
            </a:r>
            <a:endParaRPr/>
          </a:p>
          <a:p>
            <a:pPr marL="0" marR="0" lvl="0" indent="0" algn="l"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create a symbolic link to the tool using the ln -s command:</a:t>
            </a:r>
            <a:endParaRPr/>
          </a:p>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$sudo ln -s ~/dirsearch/dirsearch.py dirsearch</a:t>
            </a:r>
            <a:endParaRPr sz="14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Here we are naming it dirsearch, so when we run dirsearch now in the terminal, the tool will be able to run from any directory. </a:t>
            </a:r>
            <a:endParaRPr/>
          </a:p>
        </p:txBody>
      </p:sp>
      <p:sp>
        <p:nvSpPr>
          <p:cNvPr id="184" name="Google Shape;184;p8"/>
          <p:cNvSpPr txBox="1"/>
          <p:nvPr/>
        </p:nvSpPr>
        <p:spPr>
          <a:xfrm>
            <a:off x="-11061" y="718979"/>
            <a:ext cx="3130345" cy="30777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Run Dirsearch Using a Symbolic Link</a:t>
            </a:r>
            <a:endParaRPr/>
          </a:p>
        </p:txBody>
      </p:sp>
      <p:pic>
        <p:nvPicPr>
          <p:cNvPr id="185" name="Google Shape;185;p8"/>
          <p:cNvPicPr preferRelativeResize="0"/>
          <p:nvPr/>
        </p:nvPicPr>
        <p:blipFill rotWithShape="1">
          <a:blip r:embed="rId4">
            <a:alphaModFix/>
          </a:blip>
          <a:srcRect/>
          <a:stretch/>
        </p:blipFill>
        <p:spPr>
          <a:xfrm>
            <a:off x="4850642" y="2136452"/>
            <a:ext cx="4016088" cy="8916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GoBuster</a:t>
            </a:r>
            <a:endParaRPr sz="1800" b="1" i="0" u="none" strike="noStrike" cap="none">
              <a:solidFill>
                <a:srgbClr val="C00000"/>
              </a:solidFill>
              <a:latin typeface="Arial"/>
              <a:ea typeface="Arial"/>
              <a:cs typeface="Arial"/>
              <a:sym typeface="Arial"/>
            </a:endParaRPr>
          </a:p>
        </p:txBody>
      </p:sp>
      <p:sp>
        <p:nvSpPr>
          <p:cNvPr id="191" name="Google Shape;191;p9"/>
          <p:cNvSpPr txBox="1"/>
          <p:nvPr/>
        </p:nvSpPr>
        <p:spPr>
          <a:xfrm>
            <a:off x="128263" y="815818"/>
            <a:ext cx="3863676" cy="34163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main </a:t>
            </a:r>
            <a:r>
              <a:rPr lang="en-US" sz="1200" b="1" i="0" u="none" strike="noStrike" cap="none">
                <a:solidFill>
                  <a:srgbClr val="C00000"/>
                </a:solidFill>
                <a:latin typeface="Merriweather"/>
                <a:ea typeface="Merriweather"/>
                <a:cs typeface="Merriweather"/>
                <a:sym typeface="Merriweather"/>
              </a:rPr>
              <a:t>advantage</a:t>
            </a:r>
            <a:r>
              <a:rPr lang="en-US" sz="1200" b="1" i="0" u="none" strike="noStrike" cap="none">
                <a:solidFill>
                  <a:schemeClr val="dk1"/>
                </a:solidFill>
                <a:latin typeface="Merriweather"/>
                <a:ea typeface="Merriweather"/>
                <a:cs typeface="Merriweather"/>
                <a:sym typeface="Merriweather"/>
              </a:rPr>
              <a:t> Gobuster has over other directory scanners is </a:t>
            </a:r>
            <a:r>
              <a:rPr lang="en-US" sz="1200" b="1" i="0" u="none" strike="noStrike" cap="none">
                <a:solidFill>
                  <a:srgbClr val="C00000"/>
                </a:solidFill>
                <a:latin typeface="Merriweather"/>
                <a:ea typeface="Merriweather"/>
                <a:cs typeface="Merriweather"/>
                <a:sym typeface="Merriweather"/>
              </a:rPr>
              <a:t>speed</a:t>
            </a:r>
            <a:r>
              <a:rPr lang="en-US" sz="1200" b="1" i="0" u="none" strike="noStrike" cap="none">
                <a:solidFill>
                  <a:schemeClr val="dk1"/>
                </a:solidFill>
                <a:latin typeface="Merriweather"/>
                <a:ea typeface="Merriweather"/>
                <a:cs typeface="Merriweather"/>
                <a:sym typeface="Merriweather"/>
              </a:rPr>
              <a:t>. </a:t>
            </a: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As a programming language, Go is known to be fast. It also has excellent support for concurrency so that Gobuster can take advantage of </a:t>
            </a:r>
            <a:r>
              <a:rPr lang="en-US" sz="1200" b="1" i="0" u="none" strike="noStrike" cap="none">
                <a:solidFill>
                  <a:srgbClr val="C00000"/>
                </a:solidFill>
                <a:latin typeface="Merriweather"/>
                <a:ea typeface="Merriweather"/>
                <a:cs typeface="Merriweather"/>
                <a:sym typeface="Merriweather"/>
              </a:rPr>
              <a:t>multiple threads </a:t>
            </a:r>
            <a:r>
              <a:rPr lang="en-US" sz="1200" b="1" i="0" u="none" strike="noStrike" cap="none">
                <a:solidFill>
                  <a:schemeClr val="dk1"/>
                </a:solidFill>
                <a:latin typeface="Merriweather"/>
                <a:ea typeface="Merriweather"/>
                <a:cs typeface="Merriweather"/>
                <a:sym typeface="Merriweather"/>
              </a:rPr>
              <a:t>for faster processing.</a:t>
            </a: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one downfall of Gobuster, though, is the lack of recursive directory searching. For directories more than one level deep, another scan will be needed, unfortunately. </a:t>
            </a: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Often this isn't that big of a deal, and other scanners can step up and fill in the gaps for Gobuster in this area.</a:t>
            </a:r>
            <a:endParaRPr/>
          </a:p>
        </p:txBody>
      </p:sp>
      <p:cxnSp>
        <p:nvCxnSpPr>
          <p:cNvPr id="192" name="Google Shape;192;p9"/>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93" name="Google Shape;193;p9"/>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194" name="Google Shape;194;p9"/>
          <p:cNvSpPr txBox="1"/>
          <p:nvPr/>
        </p:nvSpPr>
        <p:spPr>
          <a:xfrm>
            <a:off x="4874342" y="1789557"/>
            <a:ext cx="4269658" cy="738664"/>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r>
              <a:rPr lang="en-US" sz="1400" b="0" i="0" u="none" strike="noStrike" cap="none">
                <a:solidFill>
                  <a:srgbClr val="000000"/>
                </a:solidFill>
                <a:highlight>
                  <a:srgbClr val="FFFF00"/>
                </a:highlight>
                <a:latin typeface="Arial"/>
                <a:ea typeface="Arial"/>
                <a:cs typeface="Arial"/>
                <a:sym typeface="Arial"/>
              </a:rPr>
              <a:t>$mkdir gobuster</a:t>
            </a:r>
            <a:endParaRPr sz="1400" b="0" i="0" u="none" strike="noStrike" cap="none">
              <a:solidFill>
                <a:srgbClr val="000000"/>
              </a:solidFill>
              <a:highlight>
                <a:srgbClr val="FFFF00"/>
              </a:highlight>
              <a:latin typeface="Arial"/>
              <a:ea typeface="Arial"/>
              <a:cs typeface="Arial"/>
              <a:sym typeface="Arial"/>
            </a:endParaRPr>
          </a:p>
          <a:p>
            <a:pPr marL="0" marR="0" lvl="1"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r>
              <a:rPr lang="en-US" sz="1400" b="0" i="0" u="none" strike="noStrike" cap="none">
                <a:solidFill>
                  <a:srgbClr val="000000"/>
                </a:solidFill>
                <a:highlight>
                  <a:srgbClr val="FFFF00"/>
                </a:highlight>
                <a:latin typeface="Arial"/>
                <a:ea typeface="Arial"/>
                <a:cs typeface="Arial"/>
                <a:sym typeface="Arial"/>
              </a:rPr>
              <a:t>$cd gobuster/</a:t>
            </a:r>
            <a:endParaRPr/>
          </a:p>
          <a:p>
            <a:pPr marL="0" marR="0" lvl="1"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r>
              <a:rPr lang="en-US" sz="1400" b="0" i="0" u="none" strike="noStrike" cap="none">
                <a:solidFill>
                  <a:srgbClr val="000000"/>
                </a:solidFill>
                <a:highlight>
                  <a:srgbClr val="FFFF00"/>
                </a:highlight>
                <a:latin typeface="Arial"/>
                <a:ea typeface="Arial"/>
                <a:cs typeface="Arial"/>
                <a:sym typeface="Arial"/>
              </a:rPr>
              <a:t>$sudo apt-get install gobuster</a:t>
            </a:r>
            <a:endParaRPr sz="1400" b="0" i="0" u="none" strike="noStrike" cap="none">
              <a:solidFill>
                <a:srgbClr val="000000"/>
              </a:solidFill>
              <a:highlight>
                <a:srgbClr val="FFFF00"/>
              </a:highlight>
              <a:latin typeface="Arial"/>
              <a:ea typeface="Arial"/>
              <a:cs typeface="Arial"/>
              <a:sym typeface="Arial"/>
            </a:endParaRPr>
          </a:p>
        </p:txBody>
      </p:sp>
      <p:sp>
        <p:nvSpPr>
          <p:cNvPr id="195" name="Google Shape;195;p9"/>
          <p:cNvSpPr txBox="1"/>
          <p:nvPr/>
        </p:nvSpPr>
        <p:spPr>
          <a:xfrm>
            <a:off x="7436087" y="815818"/>
            <a:ext cx="1707913" cy="30777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Install Gobuster</a:t>
            </a:r>
            <a:endParaRPr sz="1400" b="0" i="0" u="none" strike="noStrike" cap="none">
              <a:solidFill>
                <a:srgbClr val="000000"/>
              </a:solidFill>
              <a:latin typeface="Arial"/>
              <a:ea typeface="Arial"/>
              <a:cs typeface="Arial"/>
              <a:sym typeface="Arial"/>
            </a:endParaRPr>
          </a:p>
        </p:txBody>
      </p:sp>
      <p:sp>
        <p:nvSpPr>
          <p:cNvPr id="196" name="Google Shape;196;p9"/>
          <p:cNvSpPr txBox="1"/>
          <p:nvPr/>
        </p:nvSpPr>
        <p:spPr>
          <a:xfrm>
            <a:off x="4682614" y="1274829"/>
            <a:ext cx="458674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The first thing we can do is create a working directory to keep things neat, then change into it.</a:t>
            </a:r>
            <a:endParaRPr/>
          </a:p>
        </p:txBody>
      </p:sp>
      <p:pic>
        <p:nvPicPr>
          <p:cNvPr id="197" name="Google Shape;197;p9"/>
          <p:cNvPicPr preferRelativeResize="0"/>
          <p:nvPr/>
        </p:nvPicPr>
        <p:blipFill rotWithShape="1">
          <a:blip r:embed="rId4">
            <a:alphaModFix/>
          </a:blip>
          <a:srcRect/>
          <a:stretch/>
        </p:blipFill>
        <p:spPr>
          <a:xfrm>
            <a:off x="4800624" y="3064500"/>
            <a:ext cx="4343375" cy="969183"/>
          </a:xfrm>
          <a:prstGeom prst="rect">
            <a:avLst/>
          </a:prstGeom>
          <a:noFill/>
          <a:ln>
            <a:noFill/>
          </a:ln>
        </p:spPr>
      </p:pic>
      <p:sp>
        <p:nvSpPr>
          <p:cNvPr id="198" name="Google Shape;198;p9"/>
          <p:cNvSpPr txBox="1"/>
          <p:nvPr/>
        </p:nvSpPr>
        <p:spPr>
          <a:xfrm>
            <a:off x="321817" y="4806791"/>
            <a:ext cx="82664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202124"/>
                </a:solidFill>
                <a:latin typeface="arial"/>
                <a:ea typeface="arial"/>
                <a:cs typeface="arial"/>
                <a:sym typeface="arial"/>
              </a:rPr>
              <a:t>Go (also called Golang or Go language) is an open source programming language used for </a:t>
            </a:r>
            <a:r>
              <a:rPr lang="en-US" sz="700" b="1" i="0" u="none" strike="noStrike" cap="none">
                <a:solidFill>
                  <a:srgbClr val="202124"/>
                </a:solidFill>
                <a:latin typeface="arial"/>
                <a:ea typeface="arial"/>
                <a:cs typeface="arial"/>
                <a:sym typeface="arial"/>
              </a:rPr>
              <a:t>general purpose</a:t>
            </a:r>
            <a:r>
              <a:rPr lang="en-US" sz="700" b="0" i="0" u="none" strike="noStrike" cap="none">
                <a:solidFill>
                  <a:srgbClr val="202124"/>
                </a:solidFill>
                <a:latin typeface="arial"/>
                <a:ea typeface="arial"/>
                <a:cs typeface="arial"/>
                <a:sym typeface="arial"/>
              </a:rPr>
              <a:t>. Go was developed by Google engineers to create dependable and efficient software. Most similarly modeled after C, Go is statically typed and explicit.</a:t>
            </a:r>
            <a:endParaRPr/>
          </a:p>
        </p:txBody>
      </p:sp>
    </p:spTree>
  </p:cSld>
  <p:clrMapOvr>
    <a:masterClrMapping/>
  </p:clrMapOvr>
</p:sld>
</file>

<file path=ppt/theme/theme1.xml><?xml version="1.0" encoding="utf-8"?>
<a:theme xmlns:a="http://schemas.openxmlformats.org/drawingml/2006/main" name="Volsce template">
  <a:themeElements>
    <a:clrScheme name="Custom 347">
      <a:dk1>
        <a:srgbClr val="252831"/>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1887</Words>
  <Application>Microsoft Office PowerPoint</Application>
  <PresentationFormat>On-screen Show (16:9)</PresentationFormat>
  <Paragraphs>192</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Montserrat Light</vt:lpstr>
      <vt:lpstr>Poppins</vt:lpstr>
      <vt:lpstr>Arial</vt:lpstr>
      <vt:lpstr>Merriweather</vt:lpstr>
      <vt:lpstr>Volsce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JSON Web Tokens work?</vt:lpstr>
      <vt:lpstr>How do JSON Web Tokens work?  </vt:lpstr>
      <vt:lpstr>How do JSON Web Tokens work?  </vt:lpstr>
      <vt:lpstr>Why should we use JSON Web Tokens?</vt:lpstr>
      <vt:lpstr>Comparison of the length of an encoded JWT and an encoded SAML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HP-USER</dc:creator>
  <cp:lastModifiedBy>George Iashvili</cp:lastModifiedBy>
  <cp:revision>1</cp:revision>
  <dcterms:modified xsi:type="dcterms:W3CDTF">2023-11-18T10:23:11Z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0x010100CB420F600323F34EA568CBDFED2C7519</vt:lpwstr>
  </property>
</Properties>
</file>